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3"/>
  </p:notesMasterIdLst>
  <p:sldIdLst>
    <p:sldId id="256" r:id="rId2"/>
    <p:sldId id="447" r:id="rId3"/>
    <p:sldId id="360" r:id="rId4"/>
    <p:sldId id="361" r:id="rId5"/>
    <p:sldId id="362" r:id="rId6"/>
    <p:sldId id="363" r:id="rId7"/>
    <p:sldId id="364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448" r:id="rId25"/>
    <p:sldId id="449" r:id="rId26"/>
    <p:sldId id="383" r:id="rId27"/>
    <p:sldId id="384" r:id="rId28"/>
    <p:sldId id="385" r:id="rId29"/>
    <p:sldId id="386" r:id="rId30"/>
    <p:sldId id="387" r:id="rId31"/>
    <p:sldId id="388" r:id="rId32"/>
    <p:sldId id="389" r:id="rId33"/>
    <p:sldId id="390" r:id="rId34"/>
    <p:sldId id="391" r:id="rId35"/>
    <p:sldId id="392" r:id="rId36"/>
    <p:sldId id="393" r:id="rId37"/>
    <p:sldId id="394" r:id="rId38"/>
    <p:sldId id="395" r:id="rId39"/>
    <p:sldId id="396" r:id="rId40"/>
    <p:sldId id="397" r:id="rId41"/>
    <p:sldId id="398" r:id="rId42"/>
    <p:sldId id="399" r:id="rId43"/>
    <p:sldId id="400" r:id="rId44"/>
    <p:sldId id="401" r:id="rId45"/>
    <p:sldId id="402" r:id="rId46"/>
    <p:sldId id="403" r:id="rId47"/>
    <p:sldId id="404" r:id="rId48"/>
    <p:sldId id="405" r:id="rId49"/>
    <p:sldId id="406" r:id="rId50"/>
    <p:sldId id="407" r:id="rId51"/>
    <p:sldId id="409" r:id="rId52"/>
    <p:sldId id="410" r:id="rId53"/>
    <p:sldId id="412" r:id="rId54"/>
    <p:sldId id="413" r:id="rId55"/>
    <p:sldId id="415" r:id="rId56"/>
    <p:sldId id="416" r:id="rId57"/>
    <p:sldId id="418" r:id="rId58"/>
    <p:sldId id="419" r:id="rId59"/>
    <p:sldId id="421" r:id="rId60"/>
    <p:sldId id="422" r:id="rId61"/>
    <p:sldId id="424" r:id="rId62"/>
    <p:sldId id="425" r:id="rId63"/>
    <p:sldId id="427" r:id="rId64"/>
    <p:sldId id="428" r:id="rId65"/>
    <p:sldId id="429" r:id="rId66"/>
    <p:sldId id="450" r:id="rId67"/>
    <p:sldId id="574" r:id="rId68"/>
    <p:sldId id="575" r:id="rId69"/>
    <p:sldId id="433" r:id="rId70"/>
    <p:sldId id="434" r:id="rId71"/>
    <p:sldId id="435" r:id="rId72"/>
    <p:sldId id="436" r:id="rId73"/>
    <p:sldId id="437" r:id="rId74"/>
    <p:sldId id="438" r:id="rId75"/>
    <p:sldId id="439" r:id="rId76"/>
    <p:sldId id="576" r:id="rId77"/>
    <p:sldId id="440" r:id="rId78"/>
    <p:sldId id="441" r:id="rId79"/>
    <p:sldId id="442" r:id="rId80"/>
    <p:sldId id="443" r:id="rId81"/>
    <p:sldId id="345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8He8fMwh00/pcCP3ovvifw==" hashData="rYxB/+5SbQuoRxFBdhHVgbRm60UmxLYt3eEqgVAfD6//FyhGwQkwP+WKqzy0HlQ/g1e4Ix+V+PNmr+5cdAFfSQ=="/>
  <p:extLst>
    <p:ext uri="{EFAFB233-063F-42B5-8137-9DF3F51BA10A}">
      <p15:sldGuideLst xmlns:p15="http://schemas.microsoft.com/office/powerpoint/2012/main">
        <p15:guide id="1" orient="horz" pos="324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B5B"/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6"/>
    <p:restoredTop sz="94719"/>
  </p:normalViewPr>
  <p:slideViewPr>
    <p:cSldViewPr snapToGrid="0" snapToObjects="1">
      <p:cViewPr varScale="1">
        <p:scale>
          <a:sx n="70" d="100"/>
          <a:sy n="70" d="100"/>
        </p:scale>
        <p:origin x="864" y="72"/>
      </p:cViewPr>
      <p:guideLst>
        <p:guide orient="horz" pos="324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E928FF-C671-4DFF-A46F-AEA35DB533EB}" type="doc">
      <dgm:prSet loTypeId="urn:microsoft.com/office/officeart/2005/8/layout/orgChart1" loCatId="hierarchy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C504768-8489-4038-871C-EFFCB0C82D22}">
      <dgm:prSet phldrT="[Text]" custT="1"/>
      <dgm:spPr/>
      <dgm:t>
        <a:bodyPr/>
        <a:lstStyle/>
        <a:p>
          <a:r>
            <a:rPr lang="en-US" sz="3600" dirty="0"/>
            <a:t>Network</a:t>
          </a:r>
        </a:p>
      </dgm:t>
    </dgm:pt>
    <dgm:pt modelId="{D99F71F3-0BF8-4F1B-A389-734124604A6A}" type="parTrans" cxnId="{C0D19BAE-7DAE-4986-A5E4-ED72283E446D}">
      <dgm:prSet/>
      <dgm:spPr/>
      <dgm:t>
        <a:bodyPr/>
        <a:lstStyle/>
        <a:p>
          <a:endParaRPr lang="en-US"/>
        </a:p>
      </dgm:t>
    </dgm:pt>
    <dgm:pt modelId="{60FB91C1-433A-4822-9D64-6D5A25984DF5}" type="sibTrans" cxnId="{C0D19BAE-7DAE-4986-A5E4-ED72283E446D}">
      <dgm:prSet/>
      <dgm:spPr/>
      <dgm:t>
        <a:bodyPr/>
        <a:lstStyle/>
        <a:p>
          <a:endParaRPr lang="en-US"/>
        </a:p>
      </dgm:t>
    </dgm:pt>
    <dgm:pt modelId="{85A5F169-E142-4CC5-8A73-B7ACC9C04682}">
      <dgm:prSet phldrT="[Text]" custT="1"/>
      <dgm:spPr/>
      <dgm:t>
        <a:bodyPr/>
        <a:lstStyle/>
        <a:p>
          <a:r>
            <a:rPr lang="en-US" sz="2400" dirty="0"/>
            <a:t>Local Area Network</a:t>
          </a:r>
        </a:p>
        <a:p>
          <a:r>
            <a:rPr lang="en-US" sz="2000" dirty="0"/>
            <a:t>(LAN)</a:t>
          </a:r>
        </a:p>
      </dgm:t>
    </dgm:pt>
    <dgm:pt modelId="{DE5E2BD8-4C98-44EE-889D-AC26F30D6686}" type="parTrans" cxnId="{9ECD26B0-BE8E-4A52-BE24-B7F227783F9B}">
      <dgm:prSet/>
      <dgm:spPr/>
      <dgm:t>
        <a:bodyPr/>
        <a:lstStyle/>
        <a:p>
          <a:endParaRPr lang="en-US"/>
        </a:p>
      </dgm:t>
    </dgm:pt>
    <dgm:pt modelId="{365789E8-27D4-4E22-9BED-621374624C49}" type="sibTrans" cxnId="{9ECD26B0-BE8E-4A52-BE24-B7F227783F9B}">
      <dgm:prSet/>
      <dgm:spPr/>
      <dgm:t>
        <a:bodyPr/>
        <a:lstStyle/>
        <a:p>
          <a:endParaRPr lang="en-US"/>
        </a:p>
      </dgm:t>
    </dgm:pt>
    <dgm:pt modelId="{C9C5B2F2-9CB6-4E17-B571-F97AF638E623}">
      <dgm:prSet phldrT="[Text]" custT="1"/>
      <dgm:spPr/>
      <dgm:t>
        <a:bodyPr/>
        <a:lstStyle/>
        <a:p>
          <a:r>
            <a:rPr lang="en-US" sz="2400" dirty="0"/>
            <a:t>Metropolitan Area Network</a:t>
          </a:r>
        </a:p>
        <a:p>
          <a:r>
            <a:rPr lang="en-US" sz="2000" dirty="0"/>
            <a:t>(MAN)</a:t>
          </a:r>
        </a:p>
      </dgm:t>
    </dgm:pt>
    <dgm:pt modelId="{C6B9F3F0-ED03-45FE-9C20-C3A759D859AA}" type="parTrans" cxnId="{1CA1A61B-7231-4F22-9507-093D2EEFF67E}">
      <dgm:prSet/>
      <dgm:spPr/>
      <dgm:t>
        <a:bodyPr/>
        <a:lstStyle/>
        <a:p>
          <a:endParaRPr lang="en-US"/>
        </a:p>
      </dgm:t>
    </dgm:pt>
    <dgm:pt modelId="{A125C3ED-BD68-4270-8F41-A28C7AB76CE3}" type="sibTrans" cxnId="{1CA1A61B-7231-4F22-9507-093D2EEFF67E}">
      <dgm:prSet/>
      <dgm:spPr/>
      <dgm:t>
        <a:bodyPr/>
        <a:lstStyle/>
        <a:p>
          <a:endParaRPr lang="en-US"/>
        </a:p>
      </dgm:t>
    </dgm:pt>
    <dgm:pt modelId="{5CF8C479-FA0B-4212-873D-9A5154BE236D}">
      <dgm:prSet phldrT="[Text]" custT="1"/>
      <dgm:spPr/>
      <dgm:t>
        <a:bodyPr/>
        <a:lstStyle/>
        <a:p>
          <a:r>
            <a:rPr lang="en-US" sz="2400" dirty="0"/>
            <a:t>Wide Area Network</a:t>
          </a:r>
        </a:p>
        <a:p>
          <a:r>
            <a:rPr lang="en-US" sz="2000" dirty="0"/>
            <a:t>(WAN)</a:t>
          </a:r>
        </a:p>
      </dgm:t>
    </dgm:pt>
    <dgm:pt modelId="{647D3DDA-ECF9-4ADE-9087-211640DA4A56}" type="parTrans" cxnId="{B7578276-2E4D-4FE9-8774-4B369BA214A7}">
      <dgm:prSet/>
      <dgm:spPr/>
      <dgm:t>
        <a:bodyPr/>
        <a:lstStyle/>
        <a:p>
          <a:endParaRPr lang="en-US"/>
        </a:p>
      </dgm:t>
    </dgm:pt>
    <dgm:pt modelId="{F0A7506F-2057-437D-97F2-11765B812741}" type="sibTrans" cxnId="{B7578276-2E4D-4FE9-8774-4B369BA214A7}">
      <dgm:prSet/>
      <dgm:spPr/>
      <dgm:t>
        <a:bodyPr/>
        <a:lstStyle/>
        <a:p>
          <a:endParaRPr lang="en-US"/>
        </a:p>
      </dgm:t>
    </dgm:pt>
    <dgm:pt modelId="{1E2EA62E-A2DF-4353-A7E6-23F73A5177B3}" type="pres">
      <dgm:prSet presAssocID="{81E928FF-C671-4DFF-A46F-AEA35DB533E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B02EE5F-1BE6-4691-B002-99336699D450}" type="pres">
      <dgm:prSet presAssocID="{0C504768-8489-4038-871C-EFFCB0C82D22}" presName="hierRoot1" presStyleCnt="0">
        <dgm:presLayoutVars>
          <dgm:hierBranch val="init"/>
        </dgm:presLayoutVars>
      </dgm:prSet>
      <dgm:spPr/>
    </dgm:pt>
    <dgm:pt modelId="{6A0D0EC5-97E1-4483-84EA-846C5D291F15}" type="pres">
      <dgm:prSet presAssocID="{0C504768-8489-4038-871C-EFFCB0C82D22}" presName="rootComposite1" presStyleCnt="0"/>
      <dgm:spPr/>
    </dgm:pt>
    <dgm:pt modelId="{5780BE29-26F6-459B-8CB1-53B6E7A3270C}" type="pres">
      <dgm:prSet presAssocID="{0C504768-8489-4038-871C-EFFCB0C82D2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4A5151-D670-4CC1-84F7-D4827FFF04D9}" type="pres">
      <dgm:prSet presAssocID="{0C504768-8489-4038-871C-EFFCB0C82D2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EF001A0-0DB1-49FC-8370-7D55D82DCDCA}" type="pres">
      <dgm:prSet presAssocID="{0C504768-8489-4038-871C-EFFCB0C82D22}" presName="hierChild2" presStyleCnt="0"/>
      <dgm:spPr/>
    </dgm:pt>
    <dgm:pt modelId="{5FED6C45-039F-4582-A1FD-127515821796}" type="pres">
      <dgm:prSet presAssocID="{DE5E2BD8-4C98-44EE-889D-AC26F30D6686}" presName="Name37" presStyleLbl="parChTrans1D2" presStyleIdx="0" presStyleCnt="3"/>
      <dgm:spPr/>
      <dgm:t>
        <a:bodyPr/>
        <a:lstStyle/>
        <a:p>
          <a:endParaRPr lang="en-US"/>
        </a:p>
      </dgm:t>
    </dgm:pt>
    <dgm:pt modelId="{A46321BB-99BB-4BD4-9E9E-52BB10FC7788}" type="pres">
      <dgm:prSet presAssocID="{85A5F169-E142-4CC5-8A73-B7ACC9C04682}" presName="hierRoot2" presStyleCnt="0">
        <dgm:presLayoutVars>
          <dgm:hierBranch val="init"/>
        </dgm:presLayoutVars>
      </dgm:prSet>
      <dgm:spPr/>
    </dgm:pt>
    <dgm:pt modelId="{07307480-473D-4157-BFB2-F9F8B47E7385}" type="pres">
      <dgm:prSet presAssocID="{85A5F169-E142-4CC5-8A73-B7ACC9C04682}" presName="rootComposite" presStyleCnt="0"/>
      <dgm:spPr/>
    </dgm:pt>
    <dgm:pt modelId="{BB2FE16E-FDC6-4A88-9474-3FA3E53F80BF}" type="pres">
      <dgm:prSet presAssocID="{85A5F169-E142-4CC5-8A73-B7ACC9C0468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7E0620-DCE3-40C2-86DE-0DDBF7500E40}" type="pres">
      <dgm:prSet presAssocID="{85A5F169-E142-4CC5-8A73-B7ACC9C04682}" presName="rootConnector" presStyleLbl="node2" presStyleIdx="0" presStyleCnt="3"/>
      <dgm:spPr/>
      <dgm:t>
        <a:bodyPr/>
        <a:lstStyle/>
        <a:p>
          <a:endParaRPr lang="en-US"/>
        </a:p>
      </dgm:t>
    </dgm:pt>
    <dgm:pt modelId="{6DA99E6B-759E-4949-9CCA-71F97B33E3E8}" type="pres">
      <dgm:prSet presAssocID="{85A5F169-E142-4CC5-8A73-B7ACC9C04682}" presName="hierChild4" presStyleCnt="0"/>
      <dgm:spPr/>
    </dgm:pt>
    <dgm:pt modelId="{C2164AAE-9ED6-453B-B745-E8927D10D507}" type="pres">
      <dgm:prSet presAssocID="{85A5F169-E142-4CC5-8A73-B7ACC9C04682}" presName="hierChild5" presStyleCnt="0"/>
      <dgm:spPr/>
    </dgm:pt>
    <dgm:pt modelId="{F8C3B52E-62CF-492C-BB11-4CD0527D6616}" type="pres">
      <dgm:prSet presAssocID="{C6B9F3F0-ED03-45FE-9C20-C3A759D859AA}" presName="Name37" presStyleLbl="parChTrans1D2" presStyleIdx="1" presStyleCnt="3"/>
      <dgm:spPr/>
      <dgm:t>
        <a:bodyPr/>
        <a:lstStyle/>
        <a:p>
          <a:endParaRPr lang="en-US"/>
        </a:p>
      </dgm:t>
    </dgm:pt>
    <dgm:pt modelId="{2C9F2E4C-F424-4215-9018-CCF33D8057E9}" type="pres">
      <dgm:prSet presAssocID="{C9C5B2F2-9CB6-4E17-B571-F97AF638E623}" presName="hierRoot2" presStyleCnt="0">
        <dgm:presLayoutVars>
          <dgm:hierBranch val="init"/>
        </dgm:presLayoutVars>
      </dgm:prSet>
      <dgm:spPr/>
    </dgm:pt>
    <dgm:pt modelId="{8B30FDD4-C490-40C8-842C-DE3EB4E296FF}" type="pres">
      <dgm:prSet presAssocID="{C9C5B2F2-9CB6-4E17-B571-F97AF638E623}" presName="rootComposite" presStyleCnt="0"/>
      <dgm:spPr/>
    </dgm:pt>
    <dgm:pt modelId="{0E80DC3C-0DF2-469F-A3E0-89ACD2DFF2A8}" type="pres">
      <dgm:prSet presAssocID="{C9C5B2F2-9CB6-4E17-B571-F97AF638E623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1F3EC7-3C44-4E66-8652-0A7B6293463F}" type="pres">
      <dgm:prSet presAssocID="{C9C5B2F2-9CB6-4E17-B571-F97AF638E623}" presName="rootConnector" presStyleLbl="node2" presStyleIdx="1" presStyleCnt="3"/>
      <dgm:spPr/>
      <dgm:t>
        <a:bodyPr/>
        <a:lstStyle/>
        <a:p>
          <a:endParaRPr lang="en-US"/>
        </a:p>
      </dgm:t>
    </dgm:pt>
    <dgm:pt modelId="{5A834BAC-FBDF-4F89-A00E-C9B256F004E7}" type="pres">
      <dgm:prSet presAssocID="{C9C5B2F2-9CB6-4E17-B571-F97AF638E623}" presName="hierChild4" presStyleCnt="0"/>
      <dgm:spPr/>
    </dgm:pt>
    <dgm:pt modelId="{FB4DE33F-F620-4AB5-BBD6-1DF3A93EF559}" type="pres">
      <dgm:prSet presAssocID="{C9C5B2F2-9CB6-4E17-B571-F97AF638E623}" presName="hierChild5" presStyleCnt="0"/>
      <dgm:spPr/>
    </dgm:pt>
    <dgm:pt modelId="{61380F03-2F7A-4C20-81B9-F07185ECBEE3}" type="pres">
      <dgm:prSet presAssocID="{647D3DDA-ECF9-4ADE-9087-211640DA4A56}" presName="Name37" presStyleLbl="parChTrans1D2" presStyleIdx="2" presStyleCnt="3"/>
      <dgm:spPr/>
      <dgm:t>
        <a:bodyPr/>
        <a:lstStyle/>
        <a:p>
          <a:endParaRPr lang="en-US"/>
        </a:p>
      </dgm:t>
    </dgm:pt>
    <dgm:pt modelId="{2FCB6B2A-A9B5-47E6-9779-8C278E6DD615}" type="pres">
      <dgm:prSet presAssocID="{5CF8C479-FA0B-4212-873D-9A5154BE236D}" presName="hierRoot2" presStyleCnt="0">
        <dgm:presLayoutVars>
          <dgm:hierBranch val="init"/>
        </dgm:presLayoutVars>
      </dgm:prSet>
      <dgm:spPr/>
    </dgm:pt>
    <dgm:pt modelId="{8B073753-78B4-4EDE-A975-F084905E353F}" type="pres">
      <dgm:prSet presAssocID="{5CF8C479-FA0B-4212-873D-9A5154BE236D}" presName="rootComposite" presStyleCnt="0"/>
      <dgm:spPr/>
    </dgm:pt>
    <dgm:pt modelId="{39A4A3EF-021A-4589-B1A1-71E0A7B16045}" type="pres">
      <dgm:prSet presAssocID="{5CF8C479-FA0B-4212-873D-9A5154BE236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357252-D619-4E18-A2DA-5CCE51C2C8A1}" type="pres">
      <dgm:prSet presAssocID="{5CF8C479-FA0B-4212-873D-9A5154BE236D}" presName="rootConnector" presStyleLbl="node2" presStyleIdx="2" presStyleCnt="3"/>
      <dgm:spPr/>
      <dgm:t>
        <a:bodyPr/>
        <a:lstStyle/>
        <a:p>
          <a:endParaRPr lang="en-US"/>
        </a:p>
      </dgm:t>
    </dgm:pt>
    <dgm:pt modelId="{57CAE654-66E8-41FD-B054-B069122D2839}" type="pres">
      <dgm:prSet presAssocID="{5CF8C479-FA0B-4212-873D-9A5154BE236D}" presName="hierChild4" presStyleCnt="0"/>
      <dgm:spPr/>
    </dgm:pt>
    <dgm:pt modelId="{5814A603-C0AC-4999-AE63-00196B20E884}" type="pres">
      <dgm:prSet presAssocID="{5CF8C479-FA0B-4212-873D-9A5154BE236D}" presName="hierChild5" presStyleCnt="0"/>
      <dgm:spPr/>
    </dgm:pt>
    <dgm:pt modelId="{5EAC2585-8ABD-4D97-891D-4760867437AC}" type="pres">
      <dgm:prSet presAssocID="{0C504768-8489-4038-871C-EFFCB0C82D22}" presName="hierChild3" presStyleCnt="0"/>
      <dgm:spPr/>
    </dgm:pt>
  </dgm:ptLst>
  <dgm:cxnLst>
    <dgm:cxn modelId="{9ECD26B0-BE8E-4A52-BE24-B7F227783F9B}" srcId="{0C504768-8489-4038-871C-EFFCB0C82D22}" destId="{85A5F169-E142-4CC5-8A73-B7ACC9C04682}" srcOrd="0" destOrd="0" parTransId="{DE5E2BD8-4C98-44EE-889D-AC26F30D6686}" sibTransId="{365789E8-27D4-4E22-9BED-621374624C49}"/>
    <dgm:cxn modelId="{42BA4082-5EB0-4D0F-A08D-63429364522F}" type="presOf" srcId="{DE5E2BD8-4C98-44EE-889D-AC26F30D6686}" destId="{5FED6C45-039F-4582-A1FD-127515821796}" srcOrd="0" destOrd="0" presId="urn:microsoft.com/office/officeart/2005/8/layout/orgChart1"/>
    <dgm:cxn modelId="{64BDB4C0-9A89-474C-BA00-0DD7CFB68803}" type="presOf" srcId="{0C504768-8489-4038-871C-EFFCB0C82D22}" destId="{5780BE29-26F6-459B-8CB1-53B6E7A3270C}" srcOrd="0" destOrd="0" presId="urn:microsoft.com/office/officeart/2005/8/layout/orgChart1"/>
    <dgm:cxn modelId="{D46335D8-80CF-43AF-AAA7-068DBB9ACC69}" type="presOf" srcId="{0C504768-8489-4038-871C-EFFCB0C82D22}" destId="{364A5151-D670-4CC1-84F7-D4827FFF04D9}" srcOrd="1" destOrd="0" presId="urn:microsoft.com/office/officeart/2005/8/layout/orgChart1"/>
    <dgm:cxn modelId="{CF1D0BF6-C88E-4F0A-963B-D6B0CC0F0801}" type="presOf" srcId="{C9C5B2F2-9CB6-4E17-B571-F97AF638E623}" destId="{BE1F3EC7-3C44-4E66-8652-0A7B6293463F}" srcOrd="1" destOrd="0" presId="urn:microsoft.com/office/officeart/2005/8/layout/orgChart1"/>
    <dgm:cxn modelId="{C0D19BAE-7DAE-4986-A5E4-ED72283E446D}" srcId="{81E928FF-C671-4DFF-A46F-AEA35DB533EB}" destId="{0C504768-8489-4038-871C-EFFCB0C82D22}" srcOrd="0" destOrd="0" parTransId="{D99F71F3-0BF8-4F1B-A389-734124604A6A}" sibTransId="{60FB91C1-433A-4822-9D64-6D5A25984DF5}"/>
    <dgm:cxn modelId="{7EE2B9F3-5DA5-4D11-8834-954F653B1F39}" type="presOf" srcId="{5CF8C479-FA0B-4212-873D-9A5154BE236D}" destId="{6B357252-D619-4E18-A2DA-5CCE51C2C8A1}" srcOrd="1" destOrd="0" presId="urn:microsoft.com/office/officeart/2005/8/layout/orgChart1"/>
    <dgm:cxn modelId="{1CA1A61B-7231-4F22-9507-093D2EEFF67E}" srcId="{0C504768-8489-4038-871C-EFFCB0C82D22}" destId="{C9C5B2F2-9CB6-4E17-B571-F97AF638E623}" srcOrd="1" destOrd="0" parTransId="{C6B9F3F0-ED03-45FE-9C20-C3A759D859AA}" sibTransId="{A125C3ED-BD68-4270-8F41-A28C7AB76CE3}"/>
    <dgm:cxn modelId="{C7B166D9-2C5E-41EA-BDD8-62A816F14BD2}" type="presOf" srcId="{5CF8C479-FA0B-4212-873D-9A5154BE236D}" destId="{39A4A3EF-021A-4589-B1A1-71E0A7B16045}" srcOrd="0" destOrd="0" presId="urn:microsoft.com/office/officeart/2005/8/layout/orgChart1"/>
    <dgm:cxn modelId="{B7578276-2E4D-4FE9-8774-4B369BA214A7}" srcId="{0C504768-8489-4038-871C-EFFCB0C82D22}" destId="{5CF8C479-FA0B-4212-873D-9A5154BE236D}" srcOrd="2" destOrd="0" parTransId="{647D3DDA-ECF9-4ADE-9087-211640DA4A56}" sibTransId="{F0A7506F-2057-437D-97F2-11765B812741}"/>
    <dgm:cxn modelId="{D8F74991-FAC2-414A-AFAA-D0E474D279E5}" type="presOf" srcId="{C6B9F3F0-ED03-45FE-9C20-C3A759D859AA}" destId="{F8C3B52E-62CF-492C-BB11-4CD0527D6616}" srcOrd="0" destOrd="0" presId="urn:microsoft.com/office/officeart/2005/8/layout/orgChart1"/>
    <dgm:cxn modelId="{D72E76D6-EAD3-4C06-9E0F-B10024F0A4CB}" type="presOf" srcId="{C9C5B2F2-9CB6-4E17-B571-F97AF638E623}" destId="{0E80DC3C-0DF2-469F-A3E0-89ACD2DFF2A8}" srcOrd="0" destOrd="0" presId="urn:microsoft.com/office/officeart/2005/8/layout/orgChart1"/>
    <dgm:cxn modelId="{B8E9D913-CE23-4092-A257-3CA65F923063}" type="presOf" srcId="{647D3DDA-ECF9-4ADE-9087-211640DA4A56}" destId="{61380F03-2F7A-4C20-81B9-F07185ECBEE3}" srcOrd="0" destOrd="0" presId="urn:microsoft.com/office/officeart/2005/8/layout/orgChart1"/>
    <dgm:cxn modelId="{317A6CF4-5DDB-4EC5-9625-D4E7D462D9C7}" type="presOf" srcId="{81E928FF-C671-4DFF-A46F-AEA35DB533EB}" destId="{1E2EA62E-A2DF-4353-A7E6-23F73A5177B3}" srcOrd="0" destOrd="0" presId="urn:microsoft.com/office/officeart/2005/8/layout/orgChart1"/>
    <dgm:cxn modelId="{4465A77F-0C60-4C1E-94B0-41F7728886B1}" type="presOf" srcId="{85A5F169-E142-4CC5-8A73-B7ACC9C04682}" destId="{487E0620-DCE3-40C2-86DE-0DDBF7500E40}" srcOrd="1" destOrd="0" presId="urn:microsoft.com/office/officeart/2005/8/layout/orgChart1"/>
    <dgm:cxn modelId="{5EF316FC-DD56-4E5B-AC7F-E1CFC9E03269}" type="presOf" srcId="{85A5F169-E142-4CC5-8A73-B7ACC9C04682}" destId="{BB2FE16E-FDC6-4A88-9474-3FA3E53F80BF}" srcOrd="0" destOrd="0" presId="urn:microsoft.com/office/officeart/2005/8/layout/orgChart1"/>
    <dgm:cxn modelId="{4E41AD2A-F850-4101-9571-6EA4CD237FAF}" type="presParOf" srcId="{1E2EA62E-A2DF-4353-A7E6-23F73A5177B3}" destId="{DB02EE5F-1BE6-4691-B002-99336699D450}" srcOrd="0" destOrd="0" presId="urn:microsoft.com/office/officeart/2005/8/layout/orgChart1"/>
    <dgm:cxn modelId="{8955F300-AD40-47E1-ACF5-0D86EB662525}" type="presParOf" srcId="{DB02EE5F-1BE6-4691-B002-99336699D450}" destId="{6A0D0EC5-97E1-4483-84EA-846C5D291F15}" srcOrd="0" destOrd="0" presId="urn:microsoft.com/office/officeart/2005/8/layout/orgChart1"/>
    <dgm:cxn modelId="{43D39455-1C96-4FCA-B84C-D743DE06D566}" type="presParOf" srcId="{6A0D0EC5-97E1-4483-84EA-846C5D291F15}" destId="{5780BE29-26F6-459B-8CB1-53B6E7A3270C}" srcOrd="0" destOrd="0" presId="urn:microsoft.com/office/officeart/2005/8/layout/orgChart1"/>
    <dgm:cxn modelId="{B3B07B43-0679-41F3-8864-856931F12BD9}" type="presParOf" srcId="{6A0D0EC5-97E1-4483-84EA-846C5D291F15}" destId="{364A5151-D670-4CC1-84F7-D4827FFF04D9}" srcOrd="1" destOrd="0" presId="urn:microsoft.com/office/officeart/2005/8/layout/orgChart1"/>
    <dgm:cxn modelId="{3FE22EB7-C347-4714-BBAF-A09C020E7321}" type="presParOf" srcId="{DB02EE5F-1BE6-4691-B002-99336699D450}" destId="{9EF001A0-0DB1-49FC-8370-7D55D82DCDCA}" srcOrd="1" destOrd="0" presId="urn:microsoft.com/office/officeart/2005/8/layout/orgChart1"/>
    <dgm:cxn modelId="{86D3DCC9-ADE7-4F8A-9488-260ED48366E4}" type="presParOf" srcId="{9EF001A0-0DB1-49FC-8370-7D55D82DCDCA}" destId="{5FED6C45-039F-4582-A1FD-127515821796}" srcOrd="0" destOrd="0" presId="urn:microsoft.com/office/officeart/2005/8/layout/orgChart1"/>
    <dgm:cxn modelId="{E3A5E408-F6A1-4492-AFB4-0DC6ACB2F7B0}" type="presParOf" srcId="{9EF001A0-0DB1-49FC-8370-7D55D82DCDCA}" destId="{A46321BB-99BB-4BD4-9E9E-52BB10FC7788}" srcOrd="1" destOrd="0" presId="urn:microsoft.com/office/officeart/2005/8/layout/orgChart1"/>
    <dgm:cxn modelId="{7FA132E7-CE7F-4B80-A38D-2084E86C1F21}" type="presParOf" srcId="{A46321BB-99BB-4BD4-9E9E-52BB10FC7788}" destId="{07307480-473D-4157-BFB2-F9F8B47E7385}" srcOrd="0" destOrd="0" presId="urn:microsoft.com/office/officeart/2005/8/layout/orgChart1"/>
    <dgm:cxn modelId="{0F9CD41E-38FA-4DB5-91AD-225CCEEC0B7D}" type="presParOf" srcId="{07307480-473D-4157-BFB2-F9F8B47E7385}" destId="{BB2FE16E-FDC6-4A88-9474-3FA3E53F80BF}" srcOrd="0" destOrd="0" presId="urn:microsoft.com/office/officeart/2005/8/layout/orgChart1"/>
    <dgm:cxn modelId="{F916B1AF-EC37-43C4-90F4-CC4C1DD5C63A}" type="presParOf" srcId="{07307480-473D-4157-BFB2-F9F8B47E7385}" destId="{487E0620-DCE3-40C2-86DE-0DDBF7500E40}" srcOrd="1" destOrd="0" presId="urn:microsoft.com/office/officeart/2005/8/layout/orgChart1"/>
    <dgm:cxn modelId="{EFFF3814-F920-4228-8E71-31ED6ADBBE22}" type="presParOf" srcId="{A46321BB-99BB-4BD4-9E9E-52BB10FC7788}" destId="{6DA99E6B-759E-4949-9CCA-71F97B33E3E8}" srcOrd="1" destOrd="0" presId="urn:microsoft.com/office/officeart/2005/8/layout/orgChart1"/>
    <dgm:cxn modelId="{7DB1DAA2-7BE9-433E-A611-0D43D8D91A7D}" type="presParOf" srcId="{A46321BB-99BB-4BD4-9E9E-52BB10FC7788}" destId="{C2164AAE-9ED6-453B-B745-E8927D10D507}" srcOrd="2" destOrd="0" presId="urn:microsoft.com/office/officeart/2005/8/layout/orgChart1"/>
    <dgm:cxn modelId="{12C84A71-87F8-4D3A-A209-A205903C4632}" type="presParOf" srcId="{9EF001A0-0DB1-49FC-8370-7D55D82DCDCA}" destId="{F8C3B52E-62CF-492C-BB11-4CD0527D6616}" srcOrd="2" destOrd="0" presId="urn:microsoft.com/office/officeart/2005/8/layout/orgChart1"/>
    <dgm:cxn modelId="{4D9E3712-227F-488C-9A64-07AEB0180C0A}" type="presParOf" srcId="{9EF001A0-0DB1-49FC-8370-7D55D82DCDCA}" destId="{2C9F2E4C-F424-4215-9018-CCF33D8057E9}" srcOrd="3" destOrd="0" presId="urn:microsoft.com/office/officeart/2005/8/layout/orgChart1"/>
    <dgm:cxn modelId="{939DB175-5729-4914-B642-6DC9A01B625A}" type="presParOf" srcId="{2C9F2E4C-F424-4215-9018-CCF33D8057E9}" destId="{8B30FDD4-C490-40C8-842C-DE3EB4E296FF}" srcOrd="0" destOrd="0" presId="urn:microsoft.com/office/officeart/2005/8/layout/orgChart1"/>
    <dgm:cxn modelId="{6E100142-01E3-47E2-9BE7-97D30FDEE211}" type="presParOf" srcId="{8B30FDD4-C490-40C8-842C-DE3EB4E296FF}" destId="{0E80DC3C-0DF2-469F-A3E0-89ACD2DFF2A8}" srcOrd="0" destOrd="0" presId="urn:microsoft.com/office/officeart/2005/8/layout/orgChart1"/>
    <dgm:cxn modelId="{8ED91800-F628-4884-990E-A801AF6DBDA6}" type="presParOf" srcId="{8B30FDD4-C490-40C8-842C-DE3EB4E296FF}" destId="{BE1F3EC7-3C44-4E66-8652-0A7B6293463F}" srcOrd="1" destOrd="0" presId="urn:microsoft.com/office/officeart/2005/8/layout/orgChart1"/>
    <dgm:cxn modelId="{F24880A6-BF67-496C-B033-754155B83AD8}" type="presParOf" srcId="{2C9F2E4C-F424-4215-9018-CCF33D8057E9}" destId="{5A834BAC-FBDF-4F89-A00E-C9B256F004E7}" srcOrd="1" destOrd="0" presId="urn:microsoft.com/office/officeart/2005/8/layout/orgChart1"/>
    <dgm:cxn modelId="{108B68CA-9CC4-4C49-8B78-A7A34CEE4911}" type="presParOf" srcId="{2C9F2E4C-F424-4215-9018-CCF33D8057E9}" destId="{FB4DE33F-F620-4AB5-BBD6-1DF3A93EF559}" srcOrd="2" destOrd="0" presId="urn:microsoft.com/office/officeart/2005/8/layout/orgChart1"/>
    <dgm:cxn modelId="{8662D6C5-188C-4AC5-8D17-A610DD944995}" type="presParOf" srcId="{9EF001A0-0DB1-49FC-8370-7D55D82DCDCA}" destId="{61380F03-2F7A-4C20-81B9-F07185ECBEE3}" srcOrd="4" destOrd="0" presId="urn:microsoft.com/office/officeart/2005/8/layout/orgChart1"/>
    <dgm:cxn modelId="{6FDA0D3E-4329-4325-B6FA-CBC80B896409}" type="presParOf" srcId="{9EF001A0-0DB1-49FC-8370-7D55D82DCDCA}" destId="{2FCB6B2A-A9B5-47E6-9779-8C278E6DD615}" srcOrd="5" destOrd="0" presId="urn:microsoft.com/office/officeart/2005/8/layout/orgChart1"/>
    <dgm:cxn modelId="{E4147ADA-74F7-437D-9514-7730650C4949}" type="presParOf" srcId="{2FCB6B2A-A9B5-47E6-9779-8C278E6DD615}" destId="{8B073753-78B4-4EDE-A975-F084905E353F}" srcOrd="0" destOrd="0" presId="urn:microsoft.com/office/officeart/2005/8/layout/orgChart1"/>
    <dgm:cxn modelId="{B98BAE19-16A2-402A-B22D-9EDDAB70CBDA}" type="presParOf" srcId="{8B073753-78B4-4EDE-A975-F084905E353F}" destId="{39A4A3EF-021A-4589-B1A1-71E0A7B16045}" srcOrd="0" destOrd="0" presId="urn:microsoft.com/office/officeart/2005/8/layout/orgChart1"/>
    <dgm:cxn modelId="{88D8E8EF-8454-4297-A5C2-CBB0F98FFAD8}" type="presParOf" srcId="{8B073753-78B4-4EDE-A975-F084905E353F}" destId="{6B357252-D619-4E18-A2DA-5CCE51C2C8A1}" srcOrd="1" destOrd="0" presId="urn:microsoft.com/office/officeart/2005/8/layout/orgChart1"/>
    <dgm:cxn modelId="{3FE2D9AB-393E-4B01-9FFE-6C994A196243}" type="presParOf" srcId="{2FCB6B2A-A9B5-47E6-9779-8C278E6DD615}" destId="{57CAE654-66E8-41FD-B054-B069122D2839}" srcOrd="1" destOrd="0" presId="urn:microsoft.com/office/officeart/2005/8/layout/orgChart1"/>
    <dgm:cxn modelId="{5B05B76A-197D-4032-81AB-38E1D5F7011B}" type="presParOf" srcId="{2FCB6B2A-A9B5-47E6-9779-8C278E6DD615}" destId="{5814A603-C0AC-4999-AE63-00196B20E884}" srcOrd="2" destOrd="0" presId="urn:microsoft.com/office/officeart/2005/8/layout/orgChart1"/>
    <dgm:cxn modelId="{6EA62124-0BCB-40C9-BE27-8D6621A12F95}" type="presParOf" srcId="{DB02EE5F-1BE6-4691-B002-99336699D450}" destId="{5EAC2585-8ABD-4D97-891D-4760867437A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B5C643-2869-425C-BA93-252345386990}" type="doc">
      <dgm:prSet loTypeId="urn:microsoft.com/office/officeart/2005/8/layout/hierarchy6" loCatId="hierarchy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716BA3E-3989-44A1-93BC-7938DA77DA50}">
      <dgm:prSet phldrT="[Text]" custT="1"/>
      <dgm:spPr/>
      <dgm:t>
        <a:bodyPr/>
        <a:lstStyle/>
        <a:p>
          <a:r>
            <a:rPr lang="en-IN" sz="1800" b="1" dirty="0">
              <a:ea typeface="Times New Roman"/>
              <a:cs typeface="Times New Roman"/>
            </a:rPr>
            <a:t>Transmission Media</a:t>
          </a:r>
          <a:endParaRPr lang="en-US" sz="1800" b="1" dirty="0"/>
        </a:p>
      </dgm:t>
    </dgm:pt>
    <dgm:pt modelId="{048292DF-0616-46CA-B252-8251DAB5A642}" type="parTrans" cxnId="{CBE38D99-FD54-4D62-95B0-441D22AD8986}">
      <dgm:prSet/>
      <dgm:spPr/>
      <dgm:t>
        <a:bodyPr/>
        <a:lstStyle/>
        <a:p>
          <a:endParaRPr lang="en-US"/>
        </a:p>
      </dgm:t>
    </dgm:pt>
    <dgm:pt modelId="{06B57D3B-B3F2-415B-A0A9-86B84CF8E75A}" type="sibTrans" cxnId="{CBE38D99-FD54-4D62-95B0-441D22AD8986}">
      <dgm:prSet/>
      <dgm:spPr/>
      <dgm:t>
        <a:bodyPr/>
        <a:lstStyle/>
        <a:p>
          <a:endParaRPr lang="en-US"/>
        </a:p>
      </dgm:t>
    </dgm:pt>
    <dgm:pt modelId="{03521D00-D91B-48B9-8129-80B288ADE04F}" type="asst">
      <dgm:prSet phldrT="[Text]"/>
      <dgm:spPr/>
      <dgm:t>
        <a:bodyPr/>
        <a:lstStyle/>
        <a:p>
          <a:r>
            <a:rPr lang="en-IN" b="1" dirty="0">
              <a:ea typeface="Times New Roman"/>
              <a:cs typeface="Times New Roman"/>
            </a:rPr>
            <a:t>Guided Media (Wired)</a:t>
          </a:r>
          <a:endParaRPr lang="en-US" b="1" dirty="0"/>
        </a:p>
      </dgm:t>
    </dgm:pt>
    <dgm:pt modelId="{416D6D11-8938-45BD-A15B-3DE0640C2BED}" type="parTrans" cxnId="{3C357C0B-4786-4436-85DE-BD55274C5B76}">
      <dgm:prSet/>
      <dgm:spPr/>
      <dgm:t>
        <a:bodyPr/>
        <a:lstStyle/>
        <a:p>
          <a:endParaRPr lang="en-US"/>
        </a:p>
      </dgm:t>
    </dgm:pt>
    <dgm:pt modelId="{F1E8C84B-CD80-4616-952B-0CA630B9225C}" type="sibTrans" cxnId="{3C357C0B-4786-4436-85DE-BD55274C5B76}">
      <dgm:prSet/>
      <dgm:spPr/>
      <dgm:t>
        <a:bodyPr/>
        <a:lstStyle/>
        <a:p>
          <a:endParaRPr lang="en-US"/>
        </a:p>
      </dgm:t>
    </dgm:pt>
    <dgm:pt modelId="{C0484EA8-BFA3-470B-8201-83F840F5BB55}" type="asst">
      <dgm:prSet/>
      <dgm:spPr/>
      <dgm:t>
        <a:bodyPr/>
        <a:lstStyle/>
        <a:p>
          <a:r>
            <a:rPr lang="en-IN" b="1" dirty="0">
              <a:ea typeface="Times New Roman"/>
              <a:cs typeface="Times New Roman"/>
            </a:rPr>
            <a:t>Unguided Media (Wireless)</a:t>
          </a:r>
          <a:endParaRPr lang="en-US" b="1" dirty="0"/>
        </a:p>
      </dgm:t>
    </dgm:pt>
    <dgm:pt modelId="{9FEEB71B-FD37-4E0C-8D04-71C77CE6EAAF}" type="parTrans" cxnId="{CD5EB4E6-6A17-47C1-ABA3-4C72C84D1458}">
      <dgm:prSet/>
      <dgm:spPr/>
      <dgm:t>
        <a:bodyPr/>
        <a:lstStyle/>
        <a:p>
          <a:endParaRPr lang="en-US"/>
        </a:p>
      </dgm:t>
    </dgm:pt>
    <dgm:pt modelId="{5ED6F543-7C3E-447F-AC46-D4D326B6ABF7}" type="sibTrans" cxnId="{CD5EB4E6-6A17-47C1-ABA3-4C72C84D1458}">
      <dgm:prSet/>
      <dgm:spPr/>
      <dgm:t>
        <a:bodyPr/>
        <a:lstStyle/>
        <a:p>
          <a:endParaRPr lang="en-US"/>
        </a:p>
      </dgm:t>
    </dgm:pt>
    <dgm:pt modelId="{5D16E488-D48B-4E90-B514-34146DCEB551}" type="asst">
      <dgm:prSet phldrT="[Text]"/>
      <dgm:spPr/>
      <dgm:t>
        <a:bodyPr/>
        <a:lstStyle/>
        <a:p>
          <a:r>
            <a:rPr lang="en-IN" b="1" dirty="0">
              <a:ea typeface="Times New Roman"/>
              <a:cs typeface="Times New Roman"/>
            </a:rPr>
            <a:t>Twisted-Pair Cable</a:t>
          </a:r>
          <a:endParaRPr lang="en-US" b="1" dirty="0"/>
        </a:p>
      </dgm:t>
    </dgm:pt>
    <dgm:pt modelId="{6B48832B-3BFC-4FDB-B406-DDD561FB22D0}" type="parTrans" cxnId="{2640EAD7-0412-475C-A47B-38B61F169DE2}">
      <dgm:prSet/>
      <dgm:spPr/>
      <dgm:t>
        <a:bodyPr/>
        <a:lstStyle/>
        <a:p>
          <a:endParaRPr lang="en-US"/>
        </a:p>
      </dgm:t>
    </dgm:pt>
    <dgm:pt modelId="{AB8CC520-E606-4BC2-9929-35F46FF52149}" type="sibTrans" cxnId="{2640EAD7-0412-475C-A47B-38B61F169DE2}">
      <dgm:prSet/>
      <dgm:spPr/>
      <dgm:t>
        <a:bodyPr/>
        <a:lstStyle/>
        <a:p>
          <a:endParaRPr lang="en-US"/>
        </a:p>
      </dgm:t>
    </dgm:pt>
    <dgm:pt modelId="{66F3C3BA-05E6-4413-939A-387E03A16FFF}" type="asst">
      <dgm:prSet phldrT="[Text]"/>
      <dgm:spPr/>
      <dgm:t>
        <a:bodyPr/>
        <a:lstStyle/>
        <a:p>
          <a:r>
            <a:rPr lang="en-IN" b="1" dirty="0">
              <a:ea typeface="Times New Roman"/>
              <a:cs typeface="Times New Roman"/>
            </a:rPr>
            <a:t>Coaxial Cable</a:t>
          </a:r>
          <a:endParaRPr lang="en-US" b="1" dirty="0"/>
        </a:p>
      </dgm:t>
    </dgm:pt>
    <dgm:pt modelId="{57B083EB-345B-402F-A516-59D1F9560C89}" type="parTrans" cxnId="{A5E39863-9AA0-43AB-9582-5A82F5B5DE14}">
      <dgm:prSet/>
      <dgm:spPr/>
      <dgm:t>
        <a:bodyPr/>
        <a:lstStyle/>
        <a:p>
          <a:endParaRPr lang="en-US"/>
        </a:p>
      </dgm:t>
    </dgm:pt>
    <dgm:pt modelId="{B2594E64-4AD0-4C0E-9C96-8D8E31717C71}" type="sibTrans" cxnId="{A5E39863-9AA0-43AB-9582-5A82F5B5DE14}">
      <dgm:prSet/>
      <dgm:spPr/>
      <dgm:t>
        <a:bodyPr/>
        <a:lstStyle/>
        <a:p>
          <a:endParaRPr lang="en-US"/>
        </a:p>
      </dgm:t>
    </dgm:pt>
    <dgm:pt modelId="{550861E7-1080-40D4-B125-DE7C701F14A4}" type="asst">
      <dgm:prSet phldrT="[Text]"/>
      <dgm:spPr/>
      <dgm:t>
        <a:bodyPr/>
        <a:lstStyle/>
        <a:p>
          <a:r>
            <a:rPr lang="en-IN" b="1" dirty="0">
              <a:ea typeface="Times New Roman"/>
              <a:cs typeface="Times New Roman"/>
            </a:rPr>
            <a:t>Fiber Optic Cable</a:t>
          </a:r>
          <a:endParaRPr lang="en-US" b="1" dirty="0"/>
        </a:p>
      </dgm:t>
    </dgm:pt>
    <dgm:pt modelId="{0A75E7E4-C414-4C14-A188-BB453A38BF00}" type="parTrans" cxnId="{7C357823-A99C-410E-9109-8F2C8A7A9178}">
      <dgm:prSet/>
      <dgm:spPr/>
      <dgm:t>
        <a:bodyPr/>
        <a:lstStyle/>
        <a:p>
          <a:endParaRPr lang="en-US"/>
        </a:p>
      </dgm:t>
    </dgm:pt>
    <dgm:pt modelId="{4D6BA078-6284-4E3D-AD9E-50A765CEDE4C}" type="sibTrans" cxnId="{7C357823-A99C-410E-9109-8F2C8A7A9178}">
      <dgm:prSet/>
      <dgm:spPr/>
      <dgm:t>
        <a:bodyPr/>
        <a:lstStyle/>
        <a:p>
          <a:endParaRPr lang="en-US"/>
        </a:p>
      </dgm:t>
    </dgm:pt>
    <dgm:pt modelId="{BA5DC1B3-C0FF-48FA-8832-D3315FFF6BD0}" type="asst">
      <dgm:prSet/>
      <dgm:spPr/>
      <dgm:t>
        <a:bodyPr/>
        <a:lstStyle/>
        <a:p>
          <a:r>
            <a:rPr lang="en-IN" b="1" dirty="0">
              <a:ea typeface="Times New Roman"/>
              <a:cs typeface="Times New Roman"/>
            </a:rPr>
            <a:t>Radio Wave</a:t>
          </a:r>
          <a:endParaRPr lang="en-US" b="1" dirty="0"/>
        </a:p>
      </dgm:t>
    </dgm:pt>
    <dgm:pt modelId="{6AE2BC8F-8242-4D67-9A37-4A4B62C47D5E}" type="parTrans" cxnId="{60A0322D-CB54-405C-9C36-F2349AE74781}">
      <dgm:prSet/>
      <dgm:spPr/>
      <dgm:t>
        <a:bodyPr/>
        <a:lstStyle/>
        <a:p>
          <a:endParaRPr lang="en-US"/>
        </a:p>
      </dgm:t>
    </dgm:pt>
    <dgm:pt modelId="{8E541EED-0499-4856-8D1C-A269BF911113}" type="sibTrans" cxnId="{60A0322D-CB54-405C-9C36-F2349AE74781}">
      <dgm:prSet/>
      <dgm:spPr/>
      <dgm:t>
        <a:bodyPr/>
        <a:lstStyle/>
        <a:p>
          <a:endParaRPr lang="en-US"/>
        </a:p>
      </dgm:t>
    </dgm:pt>
    <dgm:pt modelId="{E43C10B9-7687-4CD9-A33F-289D9B3FDE05}" type="asst">
      <dgm:prSet/>
      <dgm:spPr/>
      <dgm:t>
        <a:bodyPr/>
        <a:lstStyle/>
        <a:p>
          <a:r>
            <a:rPr lang="en-IN" b="1" dirty="0">
              <a:ea typeface="Times New Roman"/>
              <a:cs typeface="Times New Roman"/>
            </a:rPr>
            <a:t>Microwave</a:t>
          </a:r>
          <a:endParaRPr lang="en-US" b="1" dirty="0"/>
        </a:p>
      </dgm:t>
    </dgm:pt>
    <dgm:pt modelId="{1F015E93-B823-4AF7-A5CF-D297B24D2745}" type="parTrans" cxnId="{4E015380-9851-4EDD-B1F4-ECF336ED7262}">
      <dgm:prSet/>
      <dgm:spPr/>
      <dgm:t>
        <a:bodyPr/>
        <a:lstStyle/>
        <a:p>
          <a:endParaRPr lang="en-US"/>
        </a:p>
      </dgm:t>
    </dgm:pt>
    <dgm:pt modelId="{664C8B43-6EF4-4B24-9D71-6988A02DCCD9}" type="sibTrans" cxnId="{4E015380-9851-4EDD-B1F4-ECF336ED7262}">
      <dgm:prSet/>
      <dgm:spPr/>
      <dgm:t>
        <a:bodyPr/>
        <a:lstStyle/>
        <a:p>
          <a:endParaRPr lang="en-US"/>
        </a:p>
      </dgm:t>
    </dgm:pt>
    <dgm:pt modelId="{78BF79D9-73C6-40C8-9B74-C1BFAA19DB06}" type="asst">
      <dgm:prSet/>
      <dgm:spPr/>
      <dgm:t>
        <a:bodyPr/>
        <a:lstStyle/>
        <a:p>
          <a:r>
            <a:rPr lang="en-IN" b="1" dirty="0">
              <a:ea typeface="Times New Roman"/>
              <a:cs typeface="Times New Roman"/>
            </a:rPr>
            <a:t>Infrared Wave</a:t>
          </a:r>
          <a:endParaRPr lang="en-US" b="1" dirty="0"/>
        </a:p>
      </dgm:t>
    </dgm:pt>
    <dgm:pt modelId="{51B1C3A8-6279-4BE7-85CB-DFFC1954330A}" type="parTrans" cxnId="{77836A6B-C75F-4497-B4D9-D55AEED32FB7}">
      <dgm:prSet/>
      <dgm:spPr/>
      <dgm:t>
        <a:bodyPr/>
        <a:lstStyle/>
        <a:p>
          <a:endParaRPr lang="en-US"/>
        </a:p>
      </dgm:t>
    </dgm:pt>
    <dgm:pt modelId="{A940D479-6E2A-41B2-8AF4-F0F42F93CD8A}" type="sibTrans" cxnId="{77836A6B-C75F-4497-B4D9-D55AEED32FB7}">
      <dgm:prSet/>
      <dgm:spPr/>
      <dgm:t>
        <a:bodyPr/>
        <a:lstStyle/>
        <a:p>
          <a:endParaRPr lang="en-US"/>
        </a:p>
      </dgm:t>
    </dgm:pt>
    <dgm:pt modelId="{A187856C-E28A-4050-B5EC-7495571699CF}" type="pres">
      <dgm:prSet presAssocID="{BCB5C643-2869-425C-BA93-25234538699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A480FA-41EA-4A0B-8118-75849BEF0ADA}" type="pres">
      <dgm:prSet presAssocID="{BCB5C643-2869-425C-BA93-252345386990}" presName="hierFlow" presStyleCnt="0"/>
      <dgm:spPr/>
    </dgm:pt>
    <dgm:pt modelId="{2F97C23E-05DA-42DA-B247-A645CC350367}" type="pres">
      <dgm:prSet presAssocID="{BCB5C643-2869-425C-BA93-25234538699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2B1B56A-D8D7-4B4C-8476-8DD4822ECF35}" type="pres">
      <dgm:prSet presAssocID="{B716BA3E-3989-44A1-93BC-7938DA77DA50}" presName="Name14" presStyleCnt="0"/>
      <dgm:spPr/>
    </dgm:pt>
    <dgm:pt modelId="{60F8D779-5E35-4B58-A3C9-700D8332483B}" type="pres">
      <dgm:prSet presAssocID="{B716BA3E-3989-44A1-93BC-7938DA77DA50}" presName="level1Shape" presStyleLbl="node0" presStyleIdx="0" presStyleCnt="1" custScaleX="1445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ADF201-B5AB-4C09-81F2-7E8FEF6A5469}" type="pres">
      <dgm:prSet presAssocID="{B716BA3E-3989-44A1-93BC-7938DA77DA50}" presName="hierChild2" presStyleCnt="0"/>
      <dgm:spPr/>
    </dgm:pt>
    <dgm:pt modelId="{43E0B610-79FA-42C4-BF5B-C128DE0025AA}" type="pres">
      <dgm:prSet presAssocID="{416D6D11-8938-45BD-A15B-3DE0640C2BED}" presName="Name19" presStyleLbl="parChTrans1D2" presStyleIdx="0" presStyleCnt="2"/>
      <dgm:spPr/>
      <dgm:t>
        <a:bodyPr/>
        <a:lstStyle/>
        <a:p>
          <a:endParaRPr lang="en-US"/>
        </a:p>
      </dgm:t>
    </dgm:pt>
    <dgm:pt modelId="{ED0F2506-C23B-4C52-B3CC-11207B4B412B}" type="pres">
      <dgm:prSet presAssocID="{03521D00-D91B-48B9-8129-80B288ADE04F}" presName="Name21" presStyleCnt="0"/>
      <dgm:spPr/>
    </dgm:pt>
    <dgm:pt modelId="{9EC1ADC4-F758-4A3D-9E96-7CABA7243E1B}" type="pres">
      <dgm:prSet presAssocID="{03521D00-D91B-48B9-8129-80B288ADE04F}" presName="level2Shape" presStyleLbl="asst1" presStyleIdx="0" presStyleCnt="8" custScaleX="138736"/>
      <dgm:spPr/>
      <dgm:t>
        <a:bodyPr/>
        <a:lstStyle/>
        <a:p>
          <a:endParaRPr lang="en-US"/>
        </a:p>
      </dgm:t>
    </dgm:pt>
    <dgm:pt modelId="{18398291-7962-42B6-BB32-27A21510C24B}" type="pres">
      <dgm:prSet presAssocID="{03521D00-D91B-48B9-8129-80B288ADE04F}" presName="hierChild3" presStyleCnt="0"/>
      <dgm:spPr/>
    </dgm:pt>
    <dgm:pt modelId="{56E3A4DE-108E-40DF-85B2-DEE8C648B907}" type="pres">
      <dgm:prSet presAssocID="{6B48832B-3BFC-4FDB-B406-DDD561FB22D0}" presName="Name19" presStyleLbl="parChTrans1D3" presStyleIdx="0" presStyleCnt="6"/>
      <dgm:spPr/>
      <dgm:t>
        <a:bodyPr/>
        <a:lstStyle/>
        <a:p>
          <a:endParaRPr lang="en-US"/>
        </a:p>
      </dgm:t>
    </dgm:pt>
    <dgm:pt modelId="{8353B279-2A40-4FA2-AA47-7056FB829AEC}" type="pres">
      <dgm:prSet presAssocID="{5D16E488-D48B-4E90-B514-34146DCEB551}" presName="Name21" presStyleCnt="0"/>
      <dgm:spPr/>
    </dgm:pt>
    <dgm:pt modelId="{33952B1D-5337-4E0D-8AC7-5ED5336FEFE9}" type="pres">
      <dgm:prSet presAssocID="{5D16E488-D48B-4E90-B514-34146DCEB551}" presName="level2Shape" presStyleLbl="asst1" presStyleIdx="1" presStyleCnt="8" custScaleX="121216"/>
      <dgm:spPr/>
      <dgm:t>
        <a:bodyPr/>
        <a:lstStyle/>
        <a:p>
          <a:endParaRPr lang="en-US"/>
        </a:p>
      </dgm:t>
    </dgm:pt>
    <dgm:pt modelId="{45611FEA-7B7F-450D-8588-3BBD7D712F48}" type="pres">
      <dgm:prSet presAssocID="{5D16E488-D48B-4E90-B514-34146DCEB551}" presName="hierChild3" presStyleCnt="0"/>
      <dgm:spPr/>
    </dgm:pt>
    <dgm:pt modelId="{B8E9A1A5-0149-4AAD-9408-DF8E80C49355}" type="pres">
      <dgm:prSet presAssocID="{57B083EB-345B-402F-A516-59D1F9560C89}" presName="Name19" presStyleLbl="parChTrans1D3" presStyleIdx="1" presStyleCnt="6"/>
      <dgm:spPr/>
      <dgm:t>
        <a:bodyPr/>
        <a:lstStyle/>
        <a:p>
          <a:endParaRPr lang="en-US"/>
        </a:p>
      </dgm:t>
    </dgm:pt>
    <dgm:pt modelId="{D1ADA596-79AE-4BBB-A130-2F4B83909D5E}" type="pres">
      <dgm:prSet presAssocID="{66F3C3BA-05E6-4413-939A-387E03A16FFF}" presName="Name21" presStyleCnt="0"/>
      <dgm:spPr/>
    </dgm:pt>
    <dgm:pt modelId="{98977085-6145-43DF-B095-6C3C86A44FEB}" type="pres">
      <dgm:prSet presAssocID="{66F3C3BA-05E6-4413-939A-387E03A16FFF}" presName="level2Shape" presStyleLbl="asst1" presStyleIdx="2" presStyleCnt="8"/>
      <dgm:spPr/>
      <dgm:t>
        <a:bodyPr/>
        <a:lstStyle/>
        <a:p>
          <a:endParaRPr lang="en-US"/>
        </a:p>
      </dgm:t>
    </dgm:pt>
    <dgm:pt modelId="{972040EC-C93A-45D9-A839-5A4F35A9E96E}" type="pres">
      <dgm:prSet presAssocID="{66F3C3BA-05E6-4413-939A-387E03A16FFF}" presName="hierChild3" presStyleCnt="0"/>
      <dgm:spPr/>
    </dgm:pt>
    <dgm:pt modelId="{02DF34E6-24ED-49A1-87DD-3837F371AF3A}" type="pres">
      <dgm:prSet presAssocID="{0A75E7E4-C414-4C14-A188-BB453A38BF00}" presName="Name19" presStyleLbl="parChTrans1D3" presStyleIdx="2" presStyleCnt="6"/>
      <dgm:spPr/>
      <dgm:t>
        <a:bodyPr/>
        <a:lstStyle/>
        <a:p>
          <a:endParaRPr lang="en-US"/>
        </a:p>
      </dgm:t>
    </dgm:pt>
    <dgm:pt modelId="{7F38F266-4BD1-49A9-AFBA-FE2D5FB04F4A}" type="pres">
      <dgm:prSet presAssocID="{550861E7-1080-40D4-B125-DE7C701F14A4}" presName="Name21" presStyleCnt="0"/>
      <dgm:spPr/>
    </dgm:pt>
    <dgm:pt modelId="{FED19440-6A28-4C43-8608-306E3859EF9D}" type="pres">
      <dgm:prSet presAssocID="{550861E7-1080-40D4-B125-DE7C701F14A4}" presName="level2Shape" presStyleLbl="asst1" presStyleIdx="3" presStyleCnt="8" custScaleX="130967"/>
      <dgm:spPr/>
      <dgm:t>
        <a:bodyPr/>
        <a:lstStyle/>
        <a:p>
          <a:endParaRPr lang="en-US"/>
        </a:p>
      </dgm:t>
    </dgm:pt>
    <dgm:pt modelId="{9C1F696D-8CB5-4546-8833-5F2121E0469F}" type="pres">
      <dgm:prSet presAssocID="{550861E7-1080-40D4-B125-DE7C701F14A4}" presName="hierChild3" presStyleCnt="0"/>
      <dgm:spPr/>
    </dgm:pt>
    <dgm:pt modelId="{0D89EF9B-E12C-4061-8911-CC9256E11C53}" type="pres">
      <dgm:prSet presAssocID="{9FEEB71B-FD37-4E0C-8D04-71C77CE6EAAF}" presName="Name19" presStyleLbl="parChTrans1D2" presStyleIdx="1" presStyleCnt="2"/>
      <dgm:spPr/>
      <dgm:t>
        <a:bodyPr/>
        <a:lstStyle/>
        <a:p>
          <a:endParaRPr lang="en-US"/>
        </a:p>
      </dgm:t>
    </dgm:pt>
    <dgm:pt modelId="{B1213CB0-0EC3-4ED3-820D-4FCB4876ADF5}" type="pres">
      <dgm:prSet presAssocID="{C0484EA8-BFA3-470B-8201-83F840F5BB55}" presName="Name21" presStyleCnt="0"/>
      <dgm:spPr/>
    </dgm:pt>
    <dgm:pt modelId="{9A2EBF82-9850-4D3F-8DD3-47B7BC5B7FC5}" type="pres">
      <dgm:prSet presAssocID="{C0484EA8-BFA3-470B-8201-83F840F5BB55}" presName="level2Shape" presStyleLbl="asst1" presStyleIdx="4" presStyleCnt="8" custScaleX="154463"/>
      <dgm:spPr/>
      <dgm:t>
        <a:bodyPr/>
        <a:lstStyle/>
        <a:p>
          <a:endParaRPr lang="en-US"/>
        </a:p>
      </dgm:t>
    </dgm:pt>
    <dgm:pt modelId="{8E2998AA-7D18-4185-9311-1E117227DB2F}" type="pres">
      <dgm:prSet presAssocID="{C0484EA8-BFA3-470B-8201-83F840F5BB55}" presName="hierChild3" presStyleCnt="0"/>
      <dgm:spPr/>
    </dgm:pt>
    <dgm:pt modelId="{BB151E64-DC66-4422-A73C-C39BCB7AFEA6}" type="pres">
      <dgm:prSet presAssocID="{6AE2BC8F-8242-4D67-9A37-4A4B62C47D5E}" presName="Name19" presStyleLbl="parChTrans1D3" presStyleIdx="3" presStyleCnt="6"/>
      <dgm:spPr/>
      <dgm:t>
        <a:bodyPr/>
        <a:lstStyle/>
        <a:p>
          <a:endParaRPr lang="en-US"/>
        </a:p>
      </dgm:t>
    </dgm:pt>
    <dgm:pt modelId="{6EE28460-E34E-4D97-BE56-C3037EBACE08}" type="pres">
      <dgm:prSet presAssocID="{BA5DC1B3-C0FF-48FA-8832-D3315FFF6BD0}" presName="Name21" presStyleCnt="0"/>
      <dgm:spPr/>
    </dgm:pt>
    <dgm:pt modelId="{7994017F-063A-463B-9BEA-9F8A26DCFBF6}" type="pres">
      <dgm:prSet presAssocID="{BA5DC1B3-C0FF-48FA-8832-D3315FFF6BD0}" presName="level2Shape" presStyleLbl="asst1" presStyleIdx="5" presStyleCnt="8" custScaleX="118856"/>
      <dgm:spPr/>
      <dgm:t>
        <a:bodyPr/>
        <a:lstStyle/>
        <a:p>
          <a:endParaRPr lang="en-US"/>
        </a:p>
      </dgm:t>
    </dgm:pt>
    <dgm:pt modelId="{35063D8F-8332-4BD8-8E9C-AE64661364FD}" type="pres">
      <dgm:prSet presAssocID="{BA5DC1B3-C0FF-48FA-8832-D3315FFF6BD0}" presName="hierChild3" presStyleCnt="0"/>
      <dgm:spPr/>
    </dgm:pt>
    <dgm:pt modelId="{CDFCEEE1-3CAE-4724-828B-9BC15ACEA7C2}" type="pres">
      <dgm:prSet presAssocID="{1F015E93-B823-4AF7-A5CF-D297B24D2745}" presName="Name19" presStyleLbl="parChTrans1D3" presStyleIdx="4" presStyleCnt="6"/>
      <dgm:spPr/>
      <dgm:t>
        <a:bodyPr/>
        <a:lstStyle/>
        <a:p>
          <a:endParaRPr lang="en-US"/>
        </a:p>
      </dgm:t>
    </dgm:pt>
    <dgm:pt modelId="{98E40624-0D22-4162-8EFB-1F67851B6562}" type="pres">
      <dgm:prSet presAssocID="{E43C10B9-7687-4CD9-A33F-289D9B3FDE05}" presName="Name21" presStyleCnt="0"/>
      <dgm:spPr/>
    </dgm:pt>
    <dgm:pt modelId="{4FF85720-EBC9-4328-93A2-DE65B869B659}" type="pres">
      <dgm:prSet presAssocID="{E43C10B9-7687-4CD9-A33F-289D9B3FDE05}" presName="level2Shape" presStyleLbl="asst1" presStyleIdx="6" presStyleCnt="8"/>
      <dgm:spPr/>
      <dgm:t>
        <a:bodyPr/>
        <a:lstStyle/>
        <a:p>
          <a:endParaRPr lang="en-US"/>
        </a:p>
      </dgm:t>
    </dgm:pt>
    <dgm:pt modelId="{A3ED5CC2-D043-40AC-B3D9-929B17242DAE}" type="pres">
      <dgm:prSet presAssocID="{E43C10B9-7687-4CD9-A33F-289D9B3FDE05}" presName="hierChild3" presStyleCnt="0"/>
      <dgm:spPr/>
    </dgm:pt>
    <dgm:pt modelId="{335B9335-E773-484B-B72E-8576A11735A3}" type="pres">
      <dgm:prSet presAssocID="{51B1C3A8-6279-4BE7-85CB-DFFC1954330A}" presName="Name19" presStyleLbl="parChTrans1D3" presStyleIdx="5" presStyleCnt="6"/>
      <dgm:spPr/>
      <dgm:t>
        <a:bodyPr/>
        <a:lstStyle/>
        <a:p>
          <a:endParaRPr lang="en-US"/>
        </a:p>
      </dgm:t>
    </dgm:pt>
    <dgm:pt modelId="{98FF1B03-25D4-43C4-9F69-5AB75A28C14D}" type="pres">
      <dgm:prSet presAssocID="{78BF79D9-73C6-40C8-9B74-C1BFAA19DB06}" presName="Name21" presStyleCnt="0"/>
      <dgm:spPr/>
    </dgm:pt>
    <dgm:pt modelId="{D1DA3F47-C4A9-47EE-BC7F-E2A53AF2B560}" type="pres">
      <dgm:prSet presAssocID="{78BF79D9-73C6-40C8-9B74-C1BFAA19DB06}" presName="level2Shape" presStyleLbl="asst1" presStyleIdx="7" presStyleCnt="8"/>
      <dgm:spPr/>
      <dgm:t>
        <a:bodyPr/>
        <a:lstStyle/>
        <a:p>
          <a:endParaRPr lang="en-US"/>
        </a:p>
      </dgm:t>
    </dgm:pt>
    <dgm:pt modelId="{F85C4320-41A3-42E4-B718-F6CA6BF93834}" type="pres">
      <dgm:prSet presAssocID="{78BF79D9-73C6-40C8-9B74-C1BFAA19DB06}" presName="hierChild3" presStyleCnt="0"/>
      <dgm:spPr/>
    </dgm:pt>
    <dgm:pt modelId="{9A89D604-4D70-45BC-9EB5-9B9CAE541830}" type="pres">
      <dgm:prSet presAssocID="{BCB5C643-2869-425C-BA93-252345386990}" presName="bgShapesFlow" presStyleCnt="0"/>
      <dgm:spPr/>
    </dgm:pt>
  </dgm:ptLst>
  <dgm:cxnLst>
    <dgm:cxn modelId="{FDC1C5C7-3FE2-4FE0-9A99-3D2EA41D4F1E}" type="presOf" srcId="{416D6D11-8938-45BD-A15B-3DE0640C2BED}" destId="{43E0B610-79FA-42C4-BF5B-C128DE0025AA}" srcOrd="0" destOrd="0" presId="urn:microsoft.com/office/officeart/2005/8/layout/hierarchy6"/>
    <dgm:cxn modelId="{A3CB14A0-E790-46D1-81BC-34E14F04F1CB}" type="presOf" srcId="{BA5DC1B3-C0FF-48FA-8832-D3315FFF6BD0}" destId="{7994017F-063A-463B-9BEA-9F8A26DCFBF6}" srcOrd="0" destOrd="0" presId="urn:microsoft.com/office/officeart/2005/8/layout/hierarchy6"/>
    <dgm:cxn modelId="{987FA359-0607-4157-B72E-667201A13CE3}" type="presOf" srcId="{03521D00-D91B-48B9-8129-80B288ADE04F}" destId="{9EC1ADC4-F758-4A3D-9E96-7CABA7243E1B}" srcOrd="0" destOrd="0" presId="urn:microsoft.com/office/officeart/2005/8/layout/hierarchy6"/>
    <dgm:cxn modelId="{580A7F7B-3A73-4B62-AA58-D0C3ECFBB17E}" type="presOf" srcId="{6B48832B-3BFC-4FDB-B406-DDD561FB22D0}" destId="{56E3A4DE-108E-40DF-85B2-DEE8C648B907}" srcOrd="0" destOrd="0" presId="urn:microsoft.com/office/officeart/2005/8/layout/hierarchy6"/>
    <dgm:cxn modelId="{F6819984-EF69-4FB3-849E-5331FB6F7E01}" type="presOf" srcId="{9FEEB71B-FD37-4E0C-8D04-71C77CE6EAAF}" destId="{0D89EF9B-E12C-4061-8911-CC9256E11C53}" srcOrd="0" destOrd="0" presId="urn:microsoft.com/office/officeart/2005/8/layout/hierarchy6"/>
    <dgm:cxn modelId="{7C357823-A99C-410E-9109-8F2C8A7A9178}" srcId="{03521D00-D91B-48B9-8129-80B288ADE04F}" destId="{550861E7-1080-40D4-B125-DE7C701F14A4}" srcOrd="2" destOrd="0" parTransId="{0A75E7E4-C414-4C14-A188-BB453A38BF00}" sibTransId="{4D6BA078-6284-4E3D-AD9E-50A765CEDE4C}"/>
    <dgm:cxn modelId="{359F38E5-D9F8-453C-9876-B3D5FB523EE7}" type="presOf" srcId="{0A75E7E4-C414-4C14-A188-BB453A38BF00}" destId="{02DF34E6-24ED-49A1-87DD-3837F371AF3A}" srcOrd="0" destOrd="0" presId="urn:microsoft.com/office/officeart/2005/8/layout/hierarchy6"/>
    <dgm:cxn modelId="{77836A6B-C75F-4497-B4D9-D55AEED32FB7}" srcId="{C0484EA8-BFA3-470B-8201-83F840F5BB55}" destId="{78BF79D9-73C6-40C8-9B74-C1BFAA19DB06}" srcOrd="2" destOrd="0" parTransId="{51B1C3A8-6279-4BE7-85CB-DFFC1954330A}" sibTransId="{A940D479-6E2A-41B2-8AF4-F0F42F93CD8A}"/>
    <dgm:cxn modelId="{3C357C0B-4786-4436-85DE-BD55274C5B76}" srcId="{B716BA3E-3989-44A1-93BC-7938DA77DA50}" destId="{03521D00-D91B-48B9-8129-80B288ADE04F}" srcOrd="0" destOrd="0" parTransId="{416D6D11-8938-45BD-A15B-3DE0640C2BED}" sibTransId="{F1E8C84B-CD80-4616-952B-0CA630B9225C}"/>
    <dgm:cxn modelId="{20A8D62D-630D-4491-AB6D-468E0809F114}" type="presOf" srcId="{78BF79D9-73C6-40C8-9B74-C1BFAA19DB06}" destId="{D1DA3F47-C4A9-47EE-BC7F-E2A53AF2B560}" srcOrd="0" destOrd="0" presId="urn:microsoft.com/office/officeart/2005/8/layout/hierarchy6"/>
    <dgm:cxn modelId="{60A0322D-CB54-405C-9C36-F2349AE74781}" srcId="{C0484EA8-BFA3-470B-8201-83F840F5BB55}" destId="{BA5DC1B3-C0FF-48FA-8832-D3315FFF6BD0}" srcOrd="0" destOrd="0" parTransId="{6AE2BC8F-8242-4D67-9A37-4A4B62C47D5E}" sibTransId="{8E541EED-0499-4856-8D1C-A269BF911113}"/>
    <dgm:cxn modelId="{87576922-0D43-45EE-B5D0-010D93B5DC59}" type="presOf" srcId="{E43C10B9-7687-4CD9-A33F-289D9B3FDE05}" destId="{4FF85720-EBC9-4328-93A2-DE65B869B659}" srcOrd="0" destOrd="0" presId="urn:microsoft.com/office/officeart/2005/8/layout/hierarchy6"/>
    <dgm:cxn modelId="{4E015380-9851-4EDD-B1F4-ECF336ED7262}" srcId="{C0484EA8-BFA3-470B-8201-83F840F5BB55}" destId="{E43C10B9-7687-4CD9-A33F-289D9B3FDE05}" srcOrd="1" destOrd="0" parTransId="{1F015E93-B823-4AF7-A5CF-D297B24D2745}" sibTransId="{664C8B43-6EF4-4B24-9D71-6988A02DCCD9}"/>
    <dgm:cxn modelId="{D44A2C71-8876-48BA-96DE-09963FF4C6EC}" type="presOf" srcId="{57B083EB-345B-402F-A516-59D1F9560C89}" destId="{B8E9A1A5-0149-4AAD-9408-DF8E80C49355}" srcOrd="0" destOrd="0" presId="urn:microsoft.com/office/officeart/2005/8/layout/hierarchy6"/>
    <dgm:cxn modelId="{0127B219-BB2D-49E9-B7D6-58426CA521BF}" type="presOf" srcId="{51B1C3A8-6279-4BE7-85CB-DFFC1954330A}" destId="{335B9335-E773-484B-B72E-8576A11735A3}" srcOrd="0" destOrd="0" presId="urn:microsoft.com/office/officeart/2005/8/layout/hierarchy6"/>
    <dgm:cxn modelId="{6B5DAFAA-2A18-4396-A965-A91276C8F680}" type="presOf" srcId="{1F015E93-B823-4AF7-A5CF-D297B24D2745}" destId="{CDFCEEE1-3CAE-4724-828B-9BC15ACEA7C2}" srcOrd="0" destOrd="0" presId="urn:microsoft.com/office/officeart/2005/8/layout/hierarchy6"/>
    <dgm:cxn modelId="{50F72B4D-AD3A-4E85-9258-15888E7AA66D}" type="presOf" srcId="{66F3C3BA-05E6-4413-939A-387E03A16FFF}" destId="{98977085-6145-43DF-B095-6C3C86A44FEB}" srcOrd="0" destOrd="0" presId="urn:microsoft.com/office/officeart/2005/8/layout/hierarchy6"/>
    <dgm:cxn modelId="{CBE38D99-FD54-4D62-95B0-441D22AD8986}" srcId="{BCB5C643-2869-425C-BA93-252345386990}" destId="{B716BA3E-3989-44A1-93BC-7938DA77DA50}" srcOrd="0" destOrd="0" parTransId="{048292DF-0616-46CA-B252-8251DAB5A642}" sibTransId="{06B57D3B-B3F2-415B-A0A9-86B84CF8E75A}"/>
    <dgm:cxn modelId="{2640EAD7-0412-475C-A47B-38B61F169DE2}" srcId="{03521D00-D91B-48B9-8129-80B288ADE04F}" destId="{5D16E488-D48B-4E90-B514-34146DCEB551}" srcOrd="0" destOrd="0" parTransId="{6B48832B-3BFC-4FDB-B406-DDD561FB22D0}" sibTransId="{AB8CC520-E606-4BC2-9929-35F46FF52149}"/>
    <dgm:cxn modelId="{428CA6F6-4E73-48CB-8A7D-20EF75619077}" type="presOf" srcId="{BCB5C643-2869-425C-BA93-252345386990}" destId="{A187856C-E28A-4050-B5EC-7495571699CF}" srcOrd="0" destOrd="0" presId="urn:microsoft.com/office/officeart/2005/8/layout/hierarchy6"/>
    <dgm:cxn modelId="{D9D02129-B37B-4200-9C97-AFE3A763589E}" type="presOf" srcId="{6AE2BC8F-8242-4D67-9A37-4A4B62C47D5E}" destId="{BB151E64-DC66-4422-A73C-C39BCB7AFEA6}" srcOrd="0" destOrd="0" presId="urn:microsoft.com/office/officeart/2005/8/layout/hierarchy6"/>
    <dgm:cxn modelId="{5C774CE8-3C77-4504-A8BC-14CF9290BC8B}" type="presOf" srcId="{5D16E488-D48B-4E90-B514-34146DCEB551}" destId="{33952B1D-5337-4E0D-8AC7-5ED5336FEFE9}" srcOrd="0" destOrd="0" presId="urn:microsoft.com/office/officeart/2005/8/layout/hierarchy6"/>
    <dgm:cxn modelId="{08A35199-38DE-4489-AFF5-BFB9DA10C0C3}" type="presOf" srcId="{C0484EA8-BFA3-470B-8201-83F840F5BB55}" destId="{9A2EBF82-9850-4D3F-8DD3-47B7BC5B7FC5}" srcOrd="0" destOrd="0" presId="urn:microsoft.com/office/officeart/2005/8/layout/hierarchy6"/>
    <dgm:cxn modelId="{A5E39863-9AA0-43AB-9582-5A82F5B5DE14}" srcId="{03521D00-D91B-48B9-8129-80B288ADE04F}" destId="{66F3C3BA-05E6-4413-939A-387E03A16FFF}" srcOrd="1" destOrd="0" parTransId="{57B083EB-345B-402F-A516-59D1F9560C89}" sibTransId="{B2594E64-4AD0-4C0E-9C96-8D8E31717C71}"/>
    <dgm:cxn modelId="{CD5EB4E6-6A17-47C1-ABA3-4C72C84D1458}" srcId="{B716BA3E-3989-44A1-93BC-7938DA77DA50}" destId="{C0484EA8-BFA3-470B-8201-83F840F5BB55}" srcOrd="1" destOrd="0" parTransId="{9FEEB71B-FD37-4E0C-8D04-71C77CE6EAAF}" sibTransId="{5ED6F543-7C3E-447F-AC46-D4D326B6ABF7}"/>
    <dgm:cxn modelId="{2872706B-1379-43D7-B21D-6247B26D5606}" type="presOf" srcId="{550861E7-1080-40D4-B125-DE7C701F14A4}" destId="{FED19440-6A28-4C43-8608-306E3859EF9D}" srcOrd="0" destOrd="0" presId="urn:microsoft.com/office/officeart/2005/8/layout/hierarchy6"/>
    <dgm:cxn modelId="{51092E1A-6863-414F-93BC-630BB1492069}" type="presOf" srcId="{B716BA3E-3989-44A1-93BC-7938DA77DA50}" destId="{60F8D779-5E35-4B58-A3C9-700D8332483B}" srcOrd="0" destOrd="0" presId="urn:microsoft.com/office/officeart/2005/8/layout/hierarchy6"/>
    <dgm:cxn modelId="{3AA129C2-F8E7-43E2-9F7E-A7A317C6FDD2}" type="presParOf" srcId="{A187856C-E28A-4050-B5EC-7495571699CF}" destId="{E0A480FA-41EA-4A0B-8118-75849BEF0ADA}" srcOrd="0" destOrd="0" presId="urn:microsoft.com/office/officeart/2005/8/layout/hierarchy6"/>
    <dgm:cxn modelId="{7E1597F9-3DD5-4FA2-B17D-23B66C2573D7}" type="presParOf" srcId="{E0A480FA-41EA-4A0B-8118-75849BEF0ADA}" destId="{2F97C23E-05DA-42DA-B247-A645CC350367}" srcOrd="0" destOrd="0" presId="urn:microsoft.com/office/officeart/2005/8/layout/hierarchy6"/>
    <dgm:cxn modelId="{4CA08242-F242-462F-B0AD-32CD8D995A2A}" type="presParOf" srcId="{2F97C23E-05DA-42DA-B247-A645CC350367}" destId="{82B1B56A-D8D7-4B4C-8476-8DD4822ECF35}" srcOrd="0" destOrd="0" presId="urn:microsoft.com/office/officeart/2005/8/layout/hierarchy6"/>
    <dgm:cxn modelId="{D5A12C04-14E2-4095-BDAF-69CF1A57D29A}" type="presParOf" srcId="{82B1B56A-D8D7-4B4C-8476-8DD4822ECF35}" destId="{60F8D779-5E35-4B58-A3C9-700D8332483B}" srcOrd="0" destOrd="0" presId="urn:microsoft.com/office/officeart/2005/8/layout/hierarchy6"/>
    <dgm:cxn modelId="{D4F58138-4BB8-4738-AA13-A460A1106C7E}" type="presParOf" srcId="{82B1B56A-D8D7-4B4C-8476-8DD4822ECF35}" destId="{C0ADF201-B5AB-4C09-81F2-7E8FEF6A5469}" srcOrd="1" destOrd="0" presId="urn:microsoft.com/office/officeart/2005/8/layout/hierarchy6"/>
    <dgm:cxn modelId="{33C62356-028F-4521-B06D-EB37E2A49778}" type="presParOf" srcId="{C0ADF201-B5AB-4C09-81F2-7E8FEF6A5469}" destId="{43E0B610-79FA-42C4-BF5B-C128DE0025AA}" srcOrd="0" destOrd="0" presId="urn:microsoft.com/office/officeart/2005/8/layout/hierarchy6"/>
    <dgm:cxn modelId="{546FEF29-8BEF-4AD7-BEF8-6FE234C94E0C}" type="presParOf" srcId="{C0ADF201-B5AB-4C09-81F2-7E8FEF6A5469}" destId="{ED0F2506-C23B-4C52-B3CC-11207B4B412B}" srcOrd="1" destOrd="0" presId="urn:microsoft.com/office/officeart/2005/8/layout/hierarchy6"/>
    <dgm:cxn modelId="{482D7B37-239A-4822-8291-02D6A16C34A6}" type="presParOf" srcId="{ED0F2506-C23B-4C52-B3CC-11207B4B412B}" destId="{9EC1ADC4-F758-4A3D-9E96-7CABA7243E1B}" srcOrd="0" destOrd="0" presId="urn:microsoft.com/office/officeart/2005/8/layout/hierarchy6"/>
    <dgm:cxn modelId="{EB81FA68-A225-4447-8CF3-E1E9EA7C9113}" type="presParOf" srcId="{ED0F2506-C23B-4C52-B3CC-11207B4B412B}" destId="{18398291-7962-42B6-BB32-27A21510C24B}" srcOrd="1" destOrd="0" presId="urn:microsoft.com/office/officeart/2005/8/layout/hierarchy6"/>
    <dgm:cxn modelId="{BC85C9CD-6524-43E0-83D4-9F4E2C445628}" type="presParOf" srcId="{18398291-7962-42B6-BB32-27A21510C24B}" destId="{56E3A4DE-108E-40DF-85B2-DEE8C648B907}" srcOrd="0" destOrd="0" presId="urn:microsoft.com/office/officeart/2005/8/layout/hierarchy6"/>
    <dgm:cxn modelId="{46E8760C-841F-4EDD-AC62-5E2568D50F62}" type="presParOf" srcId="{18398291-7962-42B6-BB32-27A21510C24B}" destId="{8353B279-2A40-4FA2-AA47-7056FB829AEC}" srcOrd="1" destOrd="0" presId="urn:microsoft.com/office/officeart/2005/8/layout/hierarchy6"/>
    <dgm:cxn modelId="{72AB2E83-9C36-4DDC-98F2-669FA4482553}" type="presParOf" srcId="{8353B279-2A40-4FA2-AA47-7056FB829AEC}" destId="{33952B1D-5337-4E0D-8AC7-5ED5336FEFE9}" srcOrd="0" destOrd="0" presId="urn:microsoft.com/office/officeart/2005/8/layout/hierarchy6"/>
    <dgm:cxn modelId="{F6FB746E-2A9A-4C39-BAAE-B1713FEC0632}" type="presParOf" srcId="{8353B279-2A40-4FA2-AA47-7056FB829AEC}" destId="{45611FEA-7B7F-450D-8588-3BBD7D712F48}" srcOrd="1" destOrd="0" presId="urn:microsoft.com/office/officeart/2005/8/layout/hierarchy6"/>
    <dgm:cxn modelId="{7A4D6717-9BAC-4755-B94B-170B0526FA7A}" type="presParOf" srcId="{18398291-7962-42B6-BB32-27A21510C24B}" destId="{B8E9A1A5-0149-4AAD-9408-DF8E80C49355}" srcOrd="2" destOrd="0" presId="urn:microsoft.com/office/officeart/2005/8/layout/hierarchy6"/>
    <dgm:cxn modelId="{A7A3B8A9-DD81-4AC6-B8CD-03F0A3312F6D}" type="presParOf" srcId="{18398291-7962-42B6-BB32-27A21510C24B}" destId="{D1ADA596-79AE-4BBB-A130-2F4B83909D5E}" srcOrd="3" destOrd="0" presId="urn:microsoft.com/office/officeart/2005/8/layout/hierarchy6"/>
    <dgm:cxn modelId="{8741308A-E352-4BF5-9BD8-5E88538F4027}" type="presParOf" srcId="{D1ADA596-79AE-4BBB-A130-2F4B83909D5E}" destId="{98977085-6145-43DF-B095-6C3C86A44FEB}" srcOrd="0" destOrd="0" presId="urn:microsoft.com/office/officeart/2005/8/layout/hierarchy6"/>
    <dgm:cxn modelId="{72E03237-4D29-4005-AFF7-7B627B57760D}" type="presParOf" srcId="{D1ADA596-79AE-4BBB-A130-2F4B83909D5E}" destId="{972040EC-C93A-45D9-A839-5A4F35A9E96E}" srcOrd="1" destOrd="0" presId="urn:microsoft.com/office/officeart/2005/8/layout/hierarchy6"/>
    <dgm:cxn modelId="{D22AF8DE-7D41-4458-9154-47C33A8CE538}" type="presParOf" srcId="{18398291-7962-42B6-BB32-27A21510C24B}" destId="{02DF34E6-24ED-49A1-87DD-3837F371AF3A}" srcOrd="4" destOrd="0" presId="urn:microsoft.com/office/officeart/2005/8/layout/hierarchy6"/>
    <dgm:cxn modelId="{9D0BBA01-5441-403E-8BF4-7513AB764D27}" type="presParOf" srcId="{18398291-7962-42B6-BB32-27A21510C24B}" destId="{7F38F266-4BD1-49A9-AFBA-FE2D5FB04F4A}" srcOrd="5" destOrd="0" presId="urn:microsoft.com/office/officeart/2005/8/layout/hierarchy6"/>
    <dgm:cxn modelId="{FD85FD82-B4BD-4696-B979-7BFE3EE13D00}" type="presParOf" srcId="{7F38F266-4BD1-49A9-AFBA-FE2D5FB04F4A}" destId="{FED19440-6A28-4C43-8608-306E3859EF9D}" srcOrd="0" destOrd="0" presId="urn:microsoft.com/office/officeart/2005/8/layout/hierarchy6"/>
    <dgm:cxn modelId="{6372EDDF-A1D8-4162-BB3C-B1E0DCB73747}" type="presParOf" srcId="{7F38F266-4BD1-49A9-AFBA-FE2D5FB04F4A}" destId="{9C1F696D-8CB5-4546-8833-5F2121E0469F}" srcOrd="1" destOrd="0" presId="urn:microsoft.com/office/officeart/2005/8/layout/hierarchy6"/>
    <dgm:cxn modelId="{CE047B37-CC62-480C-9088-E77A2B196C4F}" type="presParOf" srcId="{C0ADF201-B5AB-4C09-81F2-7E8FEF6A5469}" destId="{0D89EF9B-E12C-4061-8911-CC9256E11C53}" srcOrd="2" destOrd="0" presId="urn:microsoft.com/office/officeart/2005/8/layout/hierarchy6"/>
    <dgm:cxn modelId="{D9A8F665-EF68-4E0E-B79C-4374C78F758C}" type="presParOf" srcId="{C0ADF201-B5AB-4C09-81F2-7E8FEF6A5469}" destId="{B1213CB0-0EC3-4ED3-820D-4FCB4876ADF5}" srcOrd="3" destOrd="0" presId="urn:microsoft.com/office/officeart/2005/8/layout/hierarchy6"/>
    <dgm:cxn modelId="{51637715-400F-4461-B46A-20184EF9BECD}" type="presParOf" srcId="{B1213CB0-0EC3-4ED3-820D-4FCB4876ADF5}" destId="{9A2EBF82-9850-4D3F-8DD3-47B7BC5B7FC5}" srcOrd="0" destOrd="0" presId="urn:microsoft.com/office/officeart/2005/8/layout/hierarchy6"/>
    <dgm:cxn modelId="{A83189E0-0D5D-4D09-80B0-949D37A3A082}" type="presParOf" srcId="{B1213CB0-0EC3-4ED3-820D-4FCB4876ADF5}" destId="{8E2998AA-7D18-4185-9311-1E117227DB2F}" srcOrd="1" destOrd="0" presId="urn:microsoft.com/office/officeart/2005/8/layout/hierarchy6"/>
    <dgm:cxn modelId="{E2A403D5-A263-4809-B7C5-71886480C08A}" type="presParOf" srcId="{8E2998AA-7D18-4185-9311-1E117227DB2F}" destId="{BB151E64-DC66-4422-A73C-C39BCB7AFEA6}" srcOrd="0" destOrd="0" presId="urn:microsoft.com/office/officeart/2005/8/layout/hierarchy6"/>
    <dgm:cxn modelId="{EB30E0A5-B786-403D-96CC-0B22004CF78D}" type="presParOf" srcId="{8E2998AA-7D18-4185-9311-1E117227DB2F}" destId="{6EE28460-E34E-4D97-BE56-C3037EBACE08}" srcOrd="1" destOrd="0" presId="urn:microsoft.com/office/officeart/2005/8/layout/hierarchy6"/>
    <dgm:cxn modelId="{5F417B98-9A32-45F1-BA4C-CDBA549C6058}" type="presParOf" srcId="{6EE28460-E34E-4D97-BE56-C3037EBACE08}" destId="{7994017F-063A-463B-9BEA-9F8A26DCFBF6}" srcOrd="0" destOrd="0" presId="urn:microsoft.com/office/officeart/2005/8/layout/hierarchy6"/>
    <dgm:cxn modelId="{4A0D7CD6-5C5F-46C7-9BE4-8B2837D42CC8}" type="presParOf" srcId="{6EE28460-E34E-4D97-BE56-C3037EBACE08}" destId="{35063D8F-8332-4BD8-8E9C-AE64661364FD}" srcOrd="1" destOrd="0" presId="urn:microsoft.com/office/officeart/2005/8/layout/hierarchy6"/>
    <dgm:cxn modelId="{BD5CC347-C476-44BC-98D1-FAD05B6CEB7E}" type="presParOf" srcId="{8E2998AA-7D18-4185-9311-1E117227DB2F}" destId="{CDFCEEE1-3CAE-4724-828B-9BC15ACEA7C2}" srcOrd="2" destOrd="0" presId="urn:microsoft.com/office/officeart/2005/8/layout/hierarchy6"/>
    <dgm:cxn modelId="{B626C54F-D404-4C60-BD41-B9E97CF25218}" type="presParOf" srcId="{8E2998AA-7D18-4185-9311-1E117227DB2F}" destId="{98E40624-0D22-4162-8EFB-1F67851B6562}" srcOrd="3" destOrd="0" presId="urn:microsoft.com/office/officeart/2005/8/layout/hierarchy6"/>
    <dgm:cxn modelId="{61512470-696B-4B19-BB4F-7C23C05B5B0C}" type="presParOf" srcId="{98E40624-0D22-4162-8EFB-1F67851B6562}" destId="{4FF85720-EBC9-4328-93A2-DE65B869B659}" srcOrd="0" destOrd="0" presId="urn:microsoft.com/office/officeart/2005/8/layout/hierarchy6"/>
    <dgm:cxn modelId="{AE16BD38-84DD-4EC6-8B3A-DA88CA44DBEC}" type="presParOf" srcId="{98E40624-0D22-4162-8EFB-1F67851B6562}" destId="{A3ED5CC2-D043-40AC-B3D9-929B17242DAE}" srcOrd="1" destOrd="0" presId="urn:microsoft.com/office/officeart/2005/8/layout/hierarchy6"/>
    <dgm:cxn modelId="{C122C590-F50D-4D08-8C58-5ACF654D5FAA}" type="presParOf" srcId="{8E2998AA-7D18-4185-9311-1E117227DB2F}" destId="{335B9335-E773-484B-B72E-8576A11735A3}" srcOrd="4" destOrd="0" presId="urn:microsoft.com/office/officeart/2005/8/layout/hierarchy6"/>
    <dgm:cxn modelId="{66D1C212-7AD2-4BCE-B77B-F55B73374F89}" type="presParOf" srcId="{8E2998AA-7D18-4185-9311-1E117227DB2F}" destId="{98FF1B03-25D4-43C4-9F69-5AB75A28C14D}" srcOrd="5" destOrd="0" presId="urn:microsoft.com/office/officeart/2005/8/layout/hierarchy6"/>
    <dgm:cxn modelId="{BBCB7216-FFA0-4716-BEDB-00134A22F0E3}" type="presParOf" srcId="{98FF1B03-25D4-43C4-9F69-5AB75A28C14D}" destId="{D1DA3F47-C4A9-47EE-BC7F-E2A53AF2B560}" srcOrd="0" destOrd="0" presId="urn:microsoft.com/office/officeart/2005/8/layout/hierarchy6"/>
    <dgm:cxn modelId="{154DFA75-6D29-46E7-9E95-11A16D602C0C}" type="presParOf" srcId="{98FF1B03-25D4-43C4-9F69-5AB75A28C14D}" destId="{F85C4320-41A3-42E4-B718-F6CA6BF93834}" srcOrd="1" destOrd="0" presId="urn:microsoft.com/office/officeart/2005/8/layout/hierarchy6"/>
    <dgm:cxn modelId="{53662E14-A2D1-4C4A-BA58-8ADD4AFBD78F}" type="presParOf" srcId="{A187856C-E28A-4050-B5EC-7495571699CF}" destId="{9A89D604-4D70-45BC-9EB5-9B9CAE54183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390E7-7720-6346-B70B-19F583BE4EB9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C442F-C52E-1F42-A6BA-4466C2815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90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A3D7D-4DD0-4519-9573-665089B6687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A3D7D-4DD0-4519-9573-665089B6687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4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A3D7D-4DD0-4519-9573-665089B6687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68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A3D7D-4DD0-4519-9573-665089B6687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56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A3D7D-4DD0-4519-9573-665089B6687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81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A3D7D-4DD0-4519-9573-665089B6687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74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A3D7D-4DD0-4519-9573-665089B6687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22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C442F-C52E-1F42-A6BA-4466C28150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4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tiff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13.png"/><Relationship Id="rId9" Type="http://schemas.microsoft.com/office/2007/relationships/hdphoto" Target="../media/hdphoto6.wdp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7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Default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92D9CA8-FA74-4E19-A847-B04F90FC1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A9211E-289E-4822-AE7F-7B95A873EBBD}"/>
              </a:ext>
            </a:extLst>
          </p:cNvPr>
          <p:cNvSpPr txBox="1"/>
          <p:nvPr/>
        </p:nvSpPr>
        <p:spPr>
          <a:xfrm>
            <a:off x="1837677" y="5802204"/>
            <a:ext cx="4514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Darshan Institute of Engineering &amp; Technology, Rajkot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xmlns="" id="{EB889181-F145-4E62-A282-E5B77978D1F3}"/>
              </a:ext>
            </a:extLst>
          </p:cNvPr>
          <p:cNvSpPr>
            <a:spLocks/>
          </p:cNvSpPr>
          <p:nvPr/>
        </p:nvSpPr>
        <p:spPr bwMode="auto">
          <a:xfrm>
            <a:off x="2554514" y="1"/>
            <a:ext cx="5255702" cy="1335004"/>
          </a:xfrm>
          <a:custGeom>
            <a:avLst/>
            <a:gdLst>
              <a:gd name="T0" fmla="*/ 2048 w 2048"/>
              <a:gd name="T1" fmla="*/ 0 h 517"/>
              <a:gd name="T2" fmla="*/ 1934 w 2048"/>
              <a:gd name="T3" fmla="*/ 72 h 517"/>
              <a:gd name="T4" fmla="*/ 0 w 2048"/>
              <a:gd name="T5" fmla="*/ 0 h 517"/>
              <a:gd name="T6" fmla="*/ 2048 w 2048"/>
              <a:gd name="T7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517">
                <a:moveTo>
                  <a:pt x="2048" y="0"/>
                </a:moveTo>
                <a:cubicBezTo>
                  <a:pt x="2011" y="25"/>
                  <a:pt x="1973" y="49"/>
                  <a:pt x="1934" y="72"/>
                </a:cubicBezTo>
                <a:cubicBezTo>
                  <a:pt x="1177" y="517"/>
                  <a:pt x="332" y="480"/>
                  <a:pt x="0" y="0"/>
                </a:cubicBezTo>
                <a:lnTo>
                  <a:pt x="2048" y="0"/>
                </a:lnTo>
                <a:close/>
              </a:path>
            </a:pathLst>
          </a:custGeom>
          <a:gradFill>
            <a:gsLst>
              <a:gs pos="10000">
                <a:srgbClr val="B71B1C"/>
              </a:gs>
              <a:gs pos="100000">
                <a:srgbClr val="ED524F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5E9DA42E-B221-4BBE-B651-F7171591BCD7}"/>
              </a:ext>
            </a:extLst>
          </p:cNvPr>
          <p:cNvSpPr>
            <a:spLocks/>
          </p:cNvSpPr>
          <p:nvPr/>
        </p:nvSpPr>
        <p:spPr bwMode="auto">
          <a:xfrm>
            <a:off x="0" y="5905331"/>
            <a:ext cx="1901425" cy="952668"/>
          </a:xfrm>
          <a:custGeom>
            <a:avLst/>
            <a:gdLst>
              <a:gd name="T0" fmla="*/ 2048 w 2048"/>
              <a:gd name="T1" fmla="*/ 1024 h 1024"/>
              <a:gd name="T2" fmla="*/ 0 w 2048"/>
              <a:gd name="T3" fmla="*/ 1024 h 1024"/>
              <a:gd name="T4" fmla="*/ 0 w 2048"/>
              <a:gd name="T5" fmla="*/ 0 h 1024"/>
              <a:gd name="T6" fmla="*/ 2048 w 2048"/>
              <a:gd name="T7" fmla="*/ 1024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1024">
                <a:moveTo>
                  <a:pt x="2048" y="1024"/>
                </a:moveTo>
                <a:cubicBezTo>
                  <a:pt x="0" y="1024"/>
                  <a:pt x="0" y="1024"/>
                  <a:pt x="0" y="1024"/>
                </a:cubicBezTo>
                <a:cubicBezTo>
                  <a:pt x="0" y="0"/>
                  <a:pt x="0" y="0"/>
                  <a:pt x="0" y="0"/>
                </a:cubicBezTo>
                <a:cubicBezTo>
                  <a:pt x="880" y="66"/>
                  <a:pt x="1621" y="411"/>
                  <a:pt x="2048" y="1024"/>
                </a:cubicBezTo>
                <a:close/>
              </a:path>
            </a:pathLst>
          </a:custGeom>
          <a:gradFill>
            <a:gsLst>
              <a:gs pos="10000">
                <a:srgbClr val="B71B1C"/>
              </a:gs>
              <a:gs pos="100000">
                <a:srgbClr val="ED524F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3D6466C-3EE8-434C-B5AB-98205AEEA6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334" y="4602222"/>
            <a:ext cx="3383666" cy="225577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E79C5D16-8087-4587-9A0A-A0570C73E0E7}"/>
              </a:ext>
            </a:extLst>
          </p:cNvPr>
          <p:cNvCxnSpPr/>
          <p:nvPr/>
        </p:nvCxnSpPr>
        <p:spPr>
          <a:xfrm>
            <a:off x="1926694" y="6124097"/>
            <a:ext cx="4356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3F48F6-739E-4659-B107-DABA716A2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0" y="1122364"/>
            <a:ext cx="7035300" cy="2578780"/>
          </a:xfrm>
        </p:spPr>
        <p:txBody>
          <a:bodyPr wrap="square" anchor="t">
            <a:noAutofit/>
          </a:bodyPr>
          <a:lstStyle>
            <a:lvl1pPr algn="l">
              <a:defRPr lang="en-US" sz="6600" b="1" kern="12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12EDA6-C656-492A-A9CA-44B03C6391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232297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27AEF91-6492-4B0C-A844-2296473B58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505320"/>
            <a:ext cx="182880" cy="182880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xmlns="" id="{828AA7FF-D902-41DB-A12A-45135201E8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0943" y="6175935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Email Address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F1EDDD62-43C6-4DEE-BBD9-CD0004E7EB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3874" y="646021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Phone No.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xmlns="" id="{A2C7AAB1-B948-41DB-961F-028BB57DF5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7678" y="553776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Department Name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xmlns="" id="{C96060B2-EF39-4FB2-9CFA-77C6391DC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7677" y="5273332"/>
            <a:ext cx="5581039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dirty="0">
                <a:gradFill flip="none" rotWithShape="1">
                  <a:gsLst>
                    <a:gs pos="0">
                      <a:srgbClr val="1D3064"/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your Author Name (i.e. Prof. Jay R </a:t>
            </a:r>
            <a:r>
              <a:rPr lang="en-US" dirty="0" err="1"/>
              <a:t>Dhamsaniya</a:t>
            </a:r>
            <a:r>
              <a:rPr lang="en-US" dirty="0"/>
              <a:t>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917B14A-5130-41DB-8F00-6C6611C994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842" y="307556"/>
            <a:ext cx="3573889" cy="8219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4C1356C-E4AA-4B27-A93C-BE84F5D9C6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8" y="837717"/>
            <a:ext cx="1087893" cy="772151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070A7F06-98AB-45B4-A79D-A6DF8C25D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756" y="20384"/>
            <a:ext cx="4646358" cy="734653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Subject Name (Short Name)</a:t>
            </a:r>
          </a:p>
          <a:p>
            <a:pPr lvl="0"/>
            <a:r>
              <a:rPr lang="en-US" dirty="0"/>
              <a:t>GTU # Subject Code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0042908-6588-4C7A-9615-8D5899E8A9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959767" y="3827036"/>
            <a:ext cx="3075940" cy="2892592"/>
          </a:xfrm>
          <a:prstGeom prst="rect">
            <a:avLst/>
          </a:prstGeom>
        </p:spPr>
      </p:pic>
      <p:pic>
        <p:nvPicPr>
          <p:cNvPr id="36" name="Picture 35" descr="User icon Royalty Free Vector Image - VectorStock">
            <a:extLst>
              <a:ext uri="{FF2B5EF4-FFF2-40B4-BE49-F238E27FC236}">
                <a16:creationId xmlns:a16="http://schemas.microsoft.com/office/drawing/2014/main" xmlns="" id="{3C805A05-DDF6-4BA6-8EDB-D97128A43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68" y="5211250"/>
            <a:ext cx="1353600" cy="1353600"/>
          </a:xfrm>
          <a:custGeom>
            <a:avLst/>
            <a:gdLst>
              <a:gd name="connsiteX0" fmla="*/ 1522095 w 3044190"/>
              <a:gd name="connsiteY0" fmla="*/ 0 h 3044190"/>
              <a:gd name="connsiteX1" fmla="*/ 3044190 w 3044190"/>
              <a:gd name="connsiteY1" fmla="*/ 1522095 h 3044190"/>
              <a:gd name="connsiteX2" fmla="*/ 1522095 w 3044190"/>
              <a:gd name="connsiteY2" fmla="*/ 3044190 h 3044190"/>
              <a:gd name="connsiteX3" fmla="*/ 0 w 3044190"/>
              <a:gd name="connsiteY3" fmla="*/ 1522095 h 3044190"/>
              <a:gd name="connsiteX4" fmla="*/ 1522095 w 3044190"/>
              <a:gd name="connsiteY4" fmla="*/ 0 h 30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190" h="3044190">
                <a:moveTo>
                  <a:pt x="1522095" y="0"/>
                </a:moveTo>
                <a:cubicBezTo>
                  <a:pt x="2362725" y="0"/>
                  <a:pt x="3044190" y="681465"/>
                  <a:pt x="3044190" y="1522095"/>
                </a:cubicBezTo>
                <a:cubicBezTo>
                  <a:pt x="3044190" y="2362725"/>
                  <a:pt x="2362725" y="3044190"/>
                  <a:pt x="1522095" y="3044190"/>
                </a:cubicBezTo>
                <a:cubicBezTo>
                  <a:pt x="681465" y="3044190"/>
                  <a:pt x="0" y="2362725"/>
                  <a:pt x="0" y="1522095"/>
                </a:cubicBezTo>
                <a:cubicBezTo>
                  <a:pt x="0" y="681465"/>
                  <a:pt x="681465" y="0"/>
                  <a:pt x="1522095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xmlns="" id="{C4AACC20-C1A0-45ED-8640-28D84A9F84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9" y="5211251"/>
            <a:ext cx="1353599" cy="1353599"/>
          </a:xfrm>
          <a:custGeom>
            <a:avLst/>
            <a:gdLst>
              <a:gd name="connsiteX0" fmla="*/ 1945481 w 3890962"/>
              <a:gd name="connsiteY0" fmla="*/ 0 h 3890962"/>
              <a:gd name="connsiteX1" fmla="*/ 3890962 w 3890962"/>
              <a:gd name="connsiteY1" fmla="*/ 1945481 h 3890962"/>
              <a:gd name="connsiteX2" fmla="*/ 1945481 w 3890962"/>
              <a:gd name="connsiteY2" fmla="*/ 3890962 h 3890962"/>
              <a:gd name="connsiteX3" fmla="*/ 0 w 3890962"/>
              <a:gd name="connsiteY3" fmla="*/ 1945481 h 3890962"/>
              <a:gd name="connsiteX4" fmla="*/ 1945481 w 3890962"/>
              <a:gd name="connsiteY4" fmla="*/ 0 h 38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0962" h="3890962">
                <a:moveTo>
                  <a:pt x="1945481" y="0"/>
                </a:moveTo>
                <a:cubicBezTo>
                  <a:pt x="3019940" y="0"/>
                  <a:pt x="3890962" y="871022"/>
                  <a:pt x="3890962" y="1945481"/>
                </a:cubicBezTo>
                <a:cubicBezTo>
                  <a:pt x="3890962" y="3019940"/>
                  <a:pt x="3019940" y="3890962"/>
                  <a:pt x="1945481" y="3890962"/>
                </a:cubicBezTo>
                <a:cubicBezTo>
                  <a:pt x="871022" y="3890962"/>
                  <a:pt x="0" y="3019940"/>
                  <a:pt x="0" y="1945481"/>
                </a:cubicBezTo>
                <a:cubicBezTo>
                  <a:pt x="0" y="871022"/>
                  <a:pt x="871022" y="0"/>
                  <a:pt x="1945481" y="0"/>
                </a:cubicBez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D370FB6-7031-0A4B-838F-03DBE8CD8D6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983130" y="2329344"/>
            <a:ext cx="2199311" cy="219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97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lete Blan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71C1D1-D056-4C60-9F03-E6291617B71F}"/>
              </a:ext>
            </a:extLst>
          </p:cNvPr>
          <p:cNvSpPr txBox="1"/>
          <p:nvPr/>
        </p:nvSpPr>
        <p:spPr>
          <a:xfrm>
            <a:off x="375920" y="457200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How to Crop Circular Photo?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E0451329-7800-417A-9D19-D93464C630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13200" y="1808163"/>
            <a:ext cx="3890962" cy="3890962"/>
          </a:xfrm>
          <a:custGeom>
            <a:avLst/>
            <a:gdLst>
              <a:gd name="connsiteX0" fmla="*/ 1945481 w 3890962"/>
              <a:gd name="connsiteY0" fmla="*/ 0 h 3890962"/>
              <a:gd name="connsiteX1" fmla="*/ 3890962 w 3890962"/>
              <a:gd name="connsiteY1" fmla="*/ 1945481 h 3890962"/>
              <a:gd name="connsiteX2" fmla="*/ 1945481 w 3890962"/>
              <a:gd name="connsiteY2" fmla="*/ 3890962 h 3890962"/>
              <a:gd name="connsiteX3" fmla="*/ 0 w 3890962"/>
              <a:gd name="connsiteY3" fmla="*/ 1945481 h 3890962"/>
              <a:gd name="connsiteX4" fmla="*/ 1945481 w 3890962"/>
              <a:gd name="connsiteY4" fmla="*/ 0 h 38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0962" h="3890962">
                <a:moveTo>
                  <a:pt x="1945481" y="0"/>
                </a:moveTo>
                <a:cubicBezTo>
                  <a:pt x="3019940" y="0"/>
                  <a:pt x="3890962" y="871022"/>
                  <a:pt x="3890962" y="1945481"/>
                </a:cubicBezTo>
                <a:cubicBezTo>
                  <a:pt x="3890962" y="3019940"/>
                  <a:pt x="3019940" y="3890962"/>
                  <a:pt x="1945481" y="3890962"/>
                </a:cubicBezTo>
                <a:cubicBezTo>
                  <a:pt x="871022" y="3890962"/>
                  <a:pt x="0" y="3019940"/>
                  <a:pt x="0" y="1945481"/>
                </a:cubicBezTo>
                <a:cubicBezTo>
                  <a:pt x="0" y="871022"/>
                  <a:pt x="871022" y="0"/>
                  <a:pt x="19454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6064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92D9CA8-FA74-4E19-A847-B04F90FC1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A9211E-289E-4822-AE7F-7B95A873EBBD}"/>
              </a:ext>
            </a:extLst>
          </p:cNvPr>
          <p:cNvSpPr txBox="1"/>
          <p:nvPr/>
        </p:nvSpPr>
        <p:spPr>
          <a:xfrm>
            <a:off x="1837677" y="5802204"/>
            <a:ext cx="4514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Darshan Institute of Engineering &amp; Technology, Rajkot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xmlns="" id="{EB889181-F145-4E62-A282-E5B77978D1F3}"/>
              </a:ext>
            </a:extLst>
          </p:cNvPr>
          <p:cNvSpPr>
            <a:spLocks/>
          </p:cNvSpPr>
          <p:nvPr/>
        </p:nvSpPr>
        <p:spPr bwMode="auto">
          <a:xfrm>
            <a:off x="2554514" y="1"/>
            <a:ext cx="5255702" cy="1335004"/>
          </a:xfrm>
          <a:custGeom>
            <a:avLst/>
            <a:gdLst>
              <a:gd name="T0" fmla="*/ 2048 w 2048"/>
              <a:gd name="T1" fmla="*/ 0 h 517"/>
              <a:gd name="T2" fmla="*/ 1934 w 2048"/>
              <a:gd name="T3" fmla="*/ 72 h 517"/>
              <a:gd name="T4" fmla="*/ 0 w 2048"/>
              <a:gd name="T5" fmla="*/ 0 h 517"/>
              <a:gd name="T6" fmla="*/ 2048 w 2048"/>
              <a:gd name="T7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517">
                <a:moveTo>
                  <a:pt x="2048" y="0"/>
                </a:moveTo>
                <a:cubicBezTo>
                  <a:pt x="2011" y="25"/>
                  <a:pt x="1973" y="49"/>
                  <a:pt x="1934" y="72"/>
                </a:cubicBezTo>
                <a:cubicBezTo>
                  <a:pt x="1177" y="517"/>
                  <a:pt x="332" y="480"/>
                  <a:pt x="0" y="0"/>
                </a:cubicBezTo>
                <a:lnTo>
                  <a:pt x="2048" y="0"/>
                </a:lnTo>
                <a:close/>
              </a:path>
            </a:pathLst>
          </a:custGeom>
          <a:gradFill>
            <a:gsLst>
              <a:gs pos="10000">
                <a:schemeClr val="accent4">
                  <a:lumMod val="50000"/>
                </a:schemeClr>
              </a:gs>
              <a:gs pos="100000">
                <a:srgbClr val="009788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5E9DA42E-B221-4BBE-B651-F7171591BCD7}"/>
              </a:ext>
            </a:extLst>
          </p:cNvPr>
          <p:cNvSpPr>
            <a:spLocks/>
          </p:cNvSpPr>
          <p:nvPr/>
        </p:nvSpPr>
        <p:spPr bwMode="auto">
          <a:xfrm>
            <a:off x="0" y="5905331"/>
            <a:ext cx="1901425" cy="952668"/>
          </a:xfrm>
          <a:custGeom>
            <a:avLst/>
            <a:gdLst>
              <a:gd name="T0" fmla="*/ 2048 w 2048"/>
              <a:gd name="T1" fmla="*/ 1024 h 1024"/>
              <a:gd name="T2" fmla="*/ 0 w 2048"/>
              <a:gd name="T3" fmla="*/ 1024 h 1024"/>
              <a:gd name="T4" fmla="*/ 0 w 2048"/>
              <a:gd name="T5" fmla="*/ 0 h 1024"/>
              <a:gd name="T6" fmla="*/ 2048 w 2048"/>
              <a:gd name="T7" fmla="*/ 1024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1024">
                <a:moveTo>
                  <a:pt x="2048" y="1024"/>
                </a:moveTo>
                <a:cubicBezTo>
                  <a:pt x="0" y="1024"/>
                  <a:pt x="0" y="1024"/>
                  <a:pt x="0" y="1024"/>
                </a:cubicBezTo>
                <a:cubicBezTo>
                  <a:pt x="0" y="0"/>
                  <a:pt x="0" y="0"/>
                  <a:pt x="0" y="0"/>
                </a:cubicBezTo>
                <a:cubicBezTo>
                  <a:pt x="880" y="66"/>
                  <a:pt x="1621" y="411"/>
                  <a:pt x="2048" y="1024"/>
                </a:cubicBezTo>
                <a:close/>
              </a:path>
            </a:pathLst>
          </a:custGeom>
          <a:gradFill>
            <a:gsLst>
              <a:gs pos="10000">
                <a:schemeClr val="accent4">
                  <a:lumMod val="50000"/>
                </a:schemeClr>
              </a:gs>
              <a:gs pos="100000">
                <a:srgbClr val="009788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3D6466C-3EE8-434C-B5AB-98205AEEA6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334" y="4602222"/>
            <a:ext cx="3383666" cy="22557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CAA64A4-91BA-448F-9474-7895F9C6DB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861" y="2096941"/>
            <a:ext cx="2813885" cy="211920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E79C5D16-8087-4587-9A0A-A0570C73E0E7}"/>
              </a:ext>
            </a:extLst>
          </p:cNvPr>
          <p:cNvCxnSpPr/>
          <p:nvPr/>
        </p:nvCxnSpPr>
        <p:spPr>
          <a:xfrm>
            <a:off x="1926694" y="6124097"/>
            <a:ext cx="4356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3F48F6-739E-4659-B107-DABA716A2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0" y="1122364"/>
            <a:ext cx="7035300" cy="2578780"/>
          </a:xfrm>
        </p:spPr>
        <p:txBody>
          <a:bodyPr wrap="square" anchor="t">
            <a:noAutofit/>
          </a:bodyPr>
          <a:lstStyle>
            <a:lvl1pPr algn="l">
              <a:defRPr lang="en-US" sz="6600" b="1" kern="12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12EDA6-C656-492A-A9CA-44B03C6391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232297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27AEF91-6492-4B0C-A844-2296473B58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505320"/>
            <a:ext cx="182880" cy="182880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xmlns="" id="{828AA7FF-D902-41DB-A12A-45135201E8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0943" y="6175935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Email Address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F1EDDD62-43C6-4DEE-BBD9-CD0004E7EB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3874" y="646021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Phone No.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xmlns="" id="{A2C7AAB1-B948-41DB-961F-028BB57DF5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7678" y="553776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Department Name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xmlns="" id="{C96060B2-EF39-4FB2-9CFA-77C6391DC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7677" y="5273332"/>
            <a:ext cx="5581039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dirty="0">
                <a:gradFill flip="none" rotWithShape="1">
                  <a:gsLst>
                    <a:gs pos="10000">
                      <a:schemeClr val="accent4">
                        <a:lumMod val="50000"/>
                      </a:schemeClr>
                    </a:gs>
                    <a:gs pos="100000">
                      <a:srgbClr val="009788"/>
                    </a:gs>
                  </a:gsLst>
                  <a:lin ang="0" scaled="1"/>
                  <a:tileRect/>
                </a:gra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your Author Name (i.e. Prof. Jay R </a:t>
            </a:r>
            <a:r>
              <a:rPr lang="en-US" dirty="0" err="1"/>
              <a:t>Dhamsaniya</a:t>
            </a:r>
            <a:r>
              <a:rPr lang="en-US" dirty="0"/>
              <a:t>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917B14A-5130-41DB-8F00-6C6611C994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842" y="307556"/>
            <a:ext cx="3573889" cy="8219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4C1356C-E4AA-4B27-A93C-BE84F5D9C6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8" y="837717"/>
            <a:ext cx="1087893" cy="772151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070A7F06-98AB-45B4-A79D-A6DF8C25D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756" y="20384"/>
            <a:ext cx="4646358" cy="734653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Subject Name (Short Name)</a:t>
            </a:r>
          </a:p>
          <a:p>
            <a:pPr lvl="0"/>
            <a:r>
              <a:rPr lang="en-US" dirty="0"/>
              <a:t>GTU # Subject Code</a:t>
            </a:r>
          </a:p>
        </p:txBody>
      </p:sp>
      <p:pic>
        <p:nvPicPr>
          <p:cNvPr id="20" name="Picture 19" descr="User icon Royalty Free Vector Image - VectorStock">
            <a:extLst>
              <a:ext uri="{FF2B5EF4-FFF2-40B4-BE49-F238E27FC236}">
                <a16:creationId xmlns:a16="http://schemas.microsoft.com/office/drawing/2014/main" xmlns="" id="{4A8E0F54-DC01-449D-B951-DC7CBAFD9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68" y="5211250"/>
            <a:ext cx="1353600" cy="1353600"/>
          </a:xfrm>
          <a:custGeom>
            <a:avLst/>
            <a:gdLst>
              <a:gd name="connsiteX0" fmla="*/ 1522095 w 3044190"/>
              <a:gd name="connsiteY0" fmla="*/ 0 h 3044190"/>
              <a:gd name="connsiteX1" fmla="*/ 3044190 w 3044190"/>
              <a:gd name="connsiteY1" fmla="*/ 1522095 h 3044190"/>
              <a:gd name="connsiteX2" fmla="*/ 1522095 w 3044190"/>
              <a:gd name="connsiteY2" fmla="*/ 3044190 h 3044190"/>
              <a:gd name="connsiteX3" fmla="*/ 0 w 3044190"/>
              <a:gd name="connsiteY3" fmla="*/ 1522095 h 3044190"/>
              <a:gd name="connsiteX4" fmla="*/ 1522095 w 3044190"/>
              <a:gd name="connsiteY4" fmla="*/ 0 h 30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190" h="3044190">
                <a:moveTo>
                  <a:pt x="1522095" y="0"/>
                </a:moveTo>
                <a:cubicBezTo>
                  <a:pt x="2362725" y="0"/>
                  <a:pt x="3044190" y="681465"/>
                  <a:pt x="3044190" y="1522095"/>
                </a:cubicBezTo>
                <a:cubicBezTo>
                  <a:pt x="3044190" y="2362725"/>
                  <a:pt x="2362725" y="3044190"/>
                  <a:pt x="1522095" y="3044190"/>
                </a:cubicBezTo>
                <a:cubicBezTo>
                  <a:pt x="681465" y="3044190"/>
                  <a:pt x="0" y="2362725"/>
                  <a:pt x="0" y="1522095"/>
                </a:cubicBezTo>
                <a:cubicBezTo>
                  <a:pt x="0" y="681465"/>
                  <a:pt x="681465" y="0"/>
                  <a:pt x="1522095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65D60AFC-04BC-4FCA-A89D-6FCD04B6DC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9" y="5211251"/>
            <a:ext cx="1353599" cy="1353599"/>
          </a:xfrm>
          <a:custGeom>
            <a:avLst/>
            <a:gdLst>
              <a:gd name="connsiteX0" fmla="*/ 1945481 w 3890962"/>
              <a:gd name="connsiteY0" fmla="*/ 0 h 3890962"/>
              <a:gd name="connsiteX1" fmla="*/ 3890962 w 3890962"/>
              <a:gd name="connsiteY1" fmla="*/ 1945481 h 3890962"/>
              <a:gd name="connsiteX2" fmla="*/ 1945481 w 3890962"/>
              <a:gd name="connsiteY2" fmla="*/ 3890962 h 3890962"/>
              <a:gd name="connsiteX3" fmla="*/ 0 w 3890962"/>
              <a:gd name="connsiteY3" fmla="*/ 1945481 h 3890962"/>
              <a:gd name="connsiteX4" fmla="*/ 1945481 w 3890962"/>
              <a:gd name="connsiteY4" fmla="*/ 0 h 38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0962" h="3890962">
                <a:moveTo>
                  <a:pt x="1945481" y="0"/>
                </a:moveTo>
                <a:cubicBezTo>
                  <a:pt x="3019940" y="0"/>
                  <a:pt x="3890962" y="871022"/>
                  <a:pt x="3890962" y="1945481"/>
                </a:cubicBezTo>
                <a:cubicBezTo>
                  <a:pt x="3890962" y="3019940"/>
                  <a:pt x="3019940" y="3890962"/>
                  <a:pt x="1945481" y="3890962"/>
                </a:cubicBezTo>
                <a:cubicBezTo>
                  <a:pt x="871022" y="3890962"/>
                  <a:pt x="0" y="3019940"/>
                  <a:pt x="0" y="1945481"/>
                </a:cubicBezTo>
                <a:cubicBezTo>
                  <a:pt x="0" y="871022"/>
                  <a:pt x="871022" y="0"/>
                  <a:pt x="1945481" y="0"/>
                </a:cubicBez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88845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92D9CA8-FA74-4E19-A847-B04F90FC1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A9211E-289E-4822-AE7F-7B95A873EBBD}"/>
              </a:ext>
            </a:extLst>
          </p:cNvPr>
          <p:cNvSpPr txBox="1"/>
          <p:nvPr/>
        </p:nvSpPr>
        <p:spPr>
          <a:xfrm>
            <a:off x="1837677" y="5802204"/>
            <a:ext cx="4514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Darshan Institute of Engineering &amp; Technology, Rajkot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xmlns="" id="{EB889181-F145-4E62-A282-E5B77978D1F3}"/>
              </a:ext>
            </a:extLst>
          </p:cNvPr>
          <p:cNvSpPr>
            <a:spLocks/>
          </p:cNvSpPr>
          <p:nvPr/>
        </p:nvSpPr>
        <p:spPr bwMode="auto">
          <a:xfrm>
            <a:off x="2554514" y="1"/>
            <a:ext cx="5255702" cy="1335004"/>
          </a:xfrm>
          <a:custGeom>
            <a:avLst/>
            <a:gdLst>
              <a:gd name="T0" fmla="*/ 2048 w 2048"/>
              <a:gd name="T1" fmla="*/ 0 h 517"/>
              <a:gd name="T2" fmla="*/ 1934 w 2048"/>
              <a:gd name="T3" fmla="*/ 72 h 517"/>
              <a:gd name="T4" fmla="*/ 0 w 2048"/>
              <a:gd name="T5" fmla="*/ 0 h 517"/>
              <a:gd name="T6" fmla="*/ 2048 w 2048"/>
              <a:gd name="T7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517">
                <a:moveTo>
                  <a:pt x="2048" y="0"/>
                </a:moveTo>
                <a:cubicBezTo>
                  <a:pt x="2011" y="25"/>
                  <a:pt x="1973" y="49"/>
                  <a:pt x="1934" y="72"/>
                </a:cubicBezTo>
                <a:cubicBezTo>
                  <a:pt x="1177" y="517"/>
                  <a:pt x="332" y="480"/>
                  <a:pt x="0" y="0"/>
                </a:cubicBezTo>
                <a:lnTo>
                  <a:pt x="2048" y="0"/>
                </a:lnTo>
                <a:close/>
              </a:path>
            </a:pathLst>
          </a:custGeom>
          <a:gradFill>
            <a:gsLst>
              <a:gs pos="1000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5E9DA42E-B221-4BBE-B651-F7171591BCD7}"/>
              </a:ext>
            </a:extLst>
          </p:cNvPr>
          <p:cNvSpPr>
            <a:spLocks/>
          </p:cNvSpPr>
          <p:nvPr/>
        </p:nvSpPr>
        <p:spPr bwMode="auto">
          <a:xfrm>
            <a:off x="0" y="5905331"/>
            <a:ext cx="1901425" cy="952668"/>
          </a:xfrm>
          <a:custGeom>
            <a:avLst/>
            <a:gdLst>
              <a:gd name="T0" fmla="*/ 2048 w 2048"/>
              <a:gd name="T1" fmla="*/ 1024 h 1024"/>
              <a:gd name="T2" fmla="*/ 0 w 2048"/>
              <a:gd name="T3" fmla="*/ 1024 h 1024"/>
              <a:gd name="T4" fmla="*/ 0 w 2048"/>
              <a:gd name="T5" fmla="*/ 0 h 1024"/>
              <a:gd name="T6" fmla="*/ 2048 w 2048"/>
              <a:gd name="T7" fmla="*/ 1024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1024">
                <a:moveTo>
                  <a:pt x="2048" y="1024"/>
                </a:moveTo>
                <a:cubicBezTo>
                  <a:pt x="0" y="1024"/>
                  <a:pt x="0" y="1024"/>
                  <a:pt x="0" y="1024"/>
                </a:cubicBezTo>
                <a:cubicBezTo>
                  <a:pt x="0" y="0"/>
                  <a:pt x="0" y="0"/>
                  <a:pt x="0" y="0"/>
                </a:cubicBezTo>
                <a:cubicBezTo>
                  <a:pt x="880" y="66"/>
                  <a:pt x="1621" y="411"/>
                  <a:pt x="2048" y="1024"/>
                </a:cubicBezTo>
                <a:close/>
              </a:path>
            </a:pathLst>
          </a:custGeom>
          <a:gradFill>
            <a:gsLst>
              <a:gs pos="1000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3D6466C-3EE8-434C-B5AB-98205AEEA6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334" y="4602222"/>
            <a:ext cx="3383666" cy="22557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CAA64A4-91BA-448F-9474-7895F9C6DB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861" y="2096941"/>
            <a:ext cx="2813885" cy="211920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E79C5D16-8087-4587-9A0A-A0570C73E0E7}"/>
              </a:ext>
            </a:extLst>
          </p:cNvPr>
          <p:cNvCxnSpPr/>
          <p:nvPr/>
        </p:nvCxnSpPr>
        <p:spPr>
          <a:xfrm>
            <a:off x="1926694" y="6124097"/>
            <a:ext cx="4356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3F48F6-739E-4659-B107-DABA716A2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0" y="1122364"/>
            <a:ext cx="7035300" cy="2578780"/>
          </a:xfrm>
        </p:spPr>
        <p:txBody>
          <a:bodyPr wrap="square" anchor="t">
            <a:noAutofit/>
          </a:bodyPr>
          <a:lstStyle>
            <a:lvl1pPr algn="l">
              <a:defRPr lang="en-US" sz="6600" b="1" kern="12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12EDA6-C656-492A-A9CA-44B03C6391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232297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27AEF91-6492-4B0C-A844-2296473B58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505320"/>
            <a:ext cx="182880" cy="182880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xmlns="" id="{828AA7FF-D902-41DB-A12A-45135201E8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0943" y="6175935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Email Address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F1EDDD62-43C6-4DEE-BBD9-CD0004E7EB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3874" y="646021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Phone No.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xmlns="" id="{A2C7AAB1-B948-41DB-961F-028BB57DF5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7678" y="553776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Department Name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xmlns="" id="{C96060B2-EF39-4FB2-9CFA-77C6391DC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7677" y="5273332"/>
            <a:ext cx="5581039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dirty="0">
                <a:gradFill flip="none" rotWithShape="1">
                  <a:gsLst>
                    <a:gs pos="10000">
                      <a:schemeClr val="accent2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your Author Name (i.e. Prof. Jay R </a:t>
            </a:r>
            <a:r>
              <a:rPr lang="en-US" dirty="0" err="1"/>
              <a:t>Dhamsaniya</a:t>
            </a:r>
            <a:r>
              <a:rPr lang="en-US" dirty="0"/>
              <a:t>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917B14A-5130-41DB-8F00-6C6611C994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842" y="307556"/>
            <a:ext cx="3573889" cy="8219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4C1356C-E4AA-4B27-A93C-BE84F5D9C6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8" y="837717"/>
            <a:ext cx="1087893" cy="772151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070A7F06-98AB-45B4-A79D-A6DF8C25D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756" y="20384"/>
            <a:ext cx="4646358" cy="734653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Subject Name (Short Name)</a:t>
            </a:r>
          </a:p>
          <a:p>
            <a:pPr lvl="0"/>
            <a:r>
              <a:rPr lang="en-US" dirty="0"/>
              <a:t>GTU # Subject Code</a:t>
            </a:r>
          </a:p>
        </p:txBody>
      </p:sp>
      <p:pic>
        <p:nvPicPr>
          <p:cNvPr id="30" name="Picture 29" descr="User icon Royalty Free Vector Image - VectorStock">
            <a:extLst>
              <a:ext uri="{FF2B5EF4-FFF2-40B4-BE49-F238E27FC236}">
                <a16:creationId xmlns:a16="http://schemas.microsoft.com/office/drawing/2014/main" xmlns="" id="{5F55812D-505A-4B1A-9EB5-16DCD08F2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68" y="5211250"/>
            <a:ext cx="1353600" cy="1353600"/>
          </a:xfrm>
          <a:custGeom>
            <a:avLst/>
            <a:gdLst>
              <a:gd name="connsiteX0" fmla="*/ 1522095 w 3044190"/>
              <a:gd name="connsiteY0" fmla="*/ 0 h 3044190"/>
              <a:gd name="connsiteX1" fmla="*/ 3044190 w 3044190"/>
              <a:gd name="connsiteY1" fmla="*/ 1522095 h 3044190"/>
              <a:gd name="connsiteX2" fmla="*/ 1522095 w 3044190"/>
              <a:gd name="connsiteY2" fmla="*/ 3044190 h 3044190"/>
              <a:gd name="connsiteX3" fmla="*/ 0 w 3044190"/>
              <a:gd name="connsiteY3" fmla="*/ 1522095 h 3044190"/>
              <a:gd name="connsiteX4" fmla="*/ 1522095 w 3044190"/>
              <a:gd name="connsiteY4" fmla="*/ 0 h 30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190" h="3044190">
                <a:moveTo>
                  <a:pt x="1522095" y="0"/>
                </a:moveTo>
                <a:cubicBezTo>
                  <a:pt x="2362725" y="0"/>
                  <a:pt x="3044190" y="681465"/>
                  <a:pt x="3044190" y="1522095"/>
                </a:cubicBezTo>
                <a:cubicBezTo>
                  <a:pt x="3044190" y="2362725"/>
                  <a:pt x="2362725" y="3044190"/>
                  <a:pt x="1522095" y="3044190"/>
                </a:cubicBezTo>
                <a:cubicBezTo>
                  <a:pt x="681465" y="3044190"/>
                  <a:pt x="0" y="2362725"/>
                  <a:pt x="0" y="1522095"/>
                </a:cubicBezTo>
                <a:cubicBezTo>
                  <a:pt x="0" y="681465"/>
                  <a:pt x="681465" y="0"/>
                  <a:pt x="1522095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0974588E-8956-4BF5-BF58-B7E42070A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9" y="5211251"/>
            <a:ext cx="1353599" cy="1353599"/>
          </a:xfrm>
          <a:custGeom>
            <a:avLst/>
            <a:gdLst>
              <a:gd name="connsiteX0" fmla="*/ 1945481 w 3890962"/>
              <a:gd name="connsiteY0" fmla="*/ 0 h 3890962"/>
              <a:gd name="connsiteX1" fmla="*/ 3890962 w 3890962"/>
              <a:gd name="connsiteY1" fmla="*/ 1945481 h 3890962"/>
              <a:gd name="connsiteX2" fmla="*/ 1945481 w 3890962"/>
              <a:gd name="connsiteY2" fmla="*/ 3890962 h 3890962"/>
              <a:gd name="connsiteX3" fmla="*/ 0 w 3890962"/>
              <a:gd name="connsiteY3" fmla="*/ 1945481 h 3890962"/>
              <a:gd name="connsiteX4" fmla="*/ 1945481 w 3890962"/>
              <a:gd name="connsiteY4" fmla="*/ 0 h 38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0962" h="3890962">
                <a:moveTo>
                  <a:pt x="1945481" y="0"/>
                </a:moveTo>
                <a:cubicBezTo>
                  <a:pt x="3019940" y="0"/>
                  <a:pt x="3890962" y="871022"/>
                  <a:pt x="3890962" y="1945481"/>
                </a:cubicBezTo>
                <a:cubicBezTo>
                  <a:pt x="3890962" y="3019940"/>
                  <a:pt x="3019940" y="3890962"/>
                  <a:pt x="1945481" y="3890962"/>
                </a:cubicBezTo>
                <a:cubicBezTo>
                  <a:pt x="871022" y="3890962"/>
                  <a:pt x="0" y="3019940"/>
                  <a:pt x="0" y="1945481"/>
                </a:cubicBezTo>
                <a:cubicBezTo>
                  <a:pt x="0" y="871022"/>
                  <a:pt x="871022" y="0"/>
                  <a:pt x="1945481" y="0"/>
                </a:cubicBez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19777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92D9CA8-FA74-4E19-A847-B04F90FC1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A9211E-289E-4822-AE7F-7B95A873EBBD}"/>
              </a:ext>
            </a:extLst>
          </p:cNvPr>
          <p:cNvSpPr txBox="1"/>
          <p:nvPr/>
        </p:nvSpPr>
        <p:spPr>
          <a:xfrm>
            <a:off x="1837677" y="5802204"/>
            <a:ext cx="4514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Darshan Institute of Engineering &amp; Technology, Rajkot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xmlns="" id="{EB889181-F145-4E62-A282-E5B77978D1F3}"/>
              </a:ext>
            </a:extLst>
          </p:cNvPr>
          <p:cNvSpPr>
            <a:spLocks/>
          </p:cNvSpPr>
          <p:nvPr/>
        </p:nvSpPr>
        <p:spPr bwMode="auto">
          <a:xfrm>
            <a:off x="2554514" y="1"/>
            <a:ext cx="5255702" cy="1335004"/>
          </a:xfrm>
          <a:custGeom>
            <a:avLst/>
            <a:gdLst>
              <a:gd name="T0" fmla="*/ 2048 w 2048"/>
              <a:gd name="T1" fmla="*/ 0 h 517"/>
              <a:gd name="T2" fmla="*/ 1934 w 2048"/>
              <a:gd name="T3" fmla="*/ 72 h 517"/>
              <a:gd name="T4" fmla="*/ 0 w 2048"/>
              <a:gd name="T5" fmla="*/ 0 h 517"/>
              <a:gd name="T6" fmla="*/ 2048 w 2048"/>
              <a:gd name="T7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517">
                <a:moveTo>
                  <a:pt x="2048" y="0"/>
                </a:moveTo>
                <a:cubicBezTo>
                  <a:pt x="2011" y="25"/>
                  <a:pt x="1973" y="49"/>
                  <a:pt x="1934" y="72"/>
                </a:cubicBezTo>
                <a:cubicBezTo>
                  <a:pt x="1177" y="517"/>
                  <a:pt x="332" y="480"/>
                  <a:pt x="0" y="0"/>
                </a:cubicBezTo>
                <a:lnTo>
                  <a:pt x="2048" y="0"/>
                </a:lnTo>
                <a:close/>
              </a:path>
            </a:pathLst>
          </a:custGeom>
          <a:gradFill>
            <a:gsLst>
              <a:gs pos="1000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5E9DA42E-B221-4BBE-B651-F7171591BCD7}"/>
              </a:ext>
            </a:extLst>
          </p:cNvPr>
          <p:cNvSpPr>
            <a:spLocks/>
          </p:cNvSpPr>
          <p:nvPr/>
        </p:nvSpPr>
        <p:spPr bwMode="auto">
          <a:xfrm>
            <a:off x="0" y="5905331"/>
            <a:ext cx="1901425" cy="952668"/>
          </a:xfrm>
          <a:custGeom>
            <a:avLst/>
            <a:gdLst>
              <a:gd name="T0" fmla="*/ 2048 w 2048"/>
              <a:gd name="T1" fmla="*/ 1024 h 1024"/>
              <a:gd name="T2" fmla="*/ 0 w 2048"/>
              <a:gd name="T3" fmla="*/ 1024 h 1024"/>
              <a:gd name="T4" fmla="*/ 0 w 2048"/>
              <a:gd name="T5" fmla="*/ 0 h 1024"/>
              <a:gd name="T6" fmla="*/ 2048 w 2048"/>
              <a:gd name="T7" fmla="*/ 1024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1024">
                <a:moveTo>
                  <a:pt x="2048" y="1024"/>
                </a:moveTo>
                <a:cubicBezTo>
                  <a:pt x="0" y="1024"/>
                  <a:pt x="0" y="1024"/>
                  <a:pt x="0" y="1024"/>
                </a:cubicBezTo>
                <a:cubicBezTo>
                  <a:pt x="0" y="0"/>
                  <a:pt x="0" y="0"/>
                  <a:pt x="0" y="0"/>
                </a:cubicBezTo>
                <a:cubicBezTo>
                  <a:pt x="880" y="66"/>
                  <a:pt x="1621" y="411"/>
                  <a:pt x="2048" y="1024"/>
                </a:cubicBezTo>
                <a:close/>
              </a:path>
            </a:pathLst>
          </a:custGeom>
          <a:gradFill>
            <a:gsLst>
              <a:gs pos="1000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3D6466C-3EE8-434C-B5AB-98205AEEA6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334" y="4602222"/>
            <a:ext cx="3383666" cy="22557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CAA64A4-91BA-448F-9474-7895F9C6DB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861" y="2096941"/>
            <a:ext cx="2813885" cy="211920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E79C5D16-8087-4587-9A0A-A0570C73E0E7}"/>
              </a:ext>
            </a:extLst>
          </p:cNvPr>
          <p:cNvCxnSpPr/>
          <p:nvPr/>
        </p:nvCxnSpPr>
        <p:spPr>
          <a:xfrm>
            <a:off x="1926694" y="6124097"/>
            <a:ext cx="4356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3F48F6-739E-4659-B107-DABA716A2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0" y="1122364"/>
            <a:ext cx="7035300" cy="2578780"/>
          </a:xfrm>
        </p:spPr>
        <p:txBody>
          <a:bodyPr wrap="square" anchor="t">
            <a:noAutofit/>
          </a:bodyPr>
          <a:lstStyle>
            <a:lvl1pPr algn="l">
              <a:defRPr lang="en-US" sz="6600" b="1" kern="12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12EDA6-C656-492A-A9CA-44B03C6391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232297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27AEF91-6492-4B0C-A844-2296473B58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505320"/>
            <a:ext cx="182880" cy="182880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xmlns="" id="{828AA7FF-D902-41DB-A12A-45135201E8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0943" y="6175935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Email Address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F1EDDD62-43C6-4DEE-BBD9-CD0004E7EB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3874" y="646021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Phone No.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xmlns="" id="{A2C7AAB1-B948-41DB-961F-028BB57DF5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7678" y="553776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Department Name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xmlns="" id="{C96060B2-EF39-4FB2-9CFA-77C6391DC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7677" y="5273332"/>
            <a:ext cx="5581039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dirty="0">
                <a:gradFill flip="none" rotWithShape="1">
                  <a:gsLst>
                    <a:gs pos="10000">
                      <a:schemeClr val="accent3">
                        <a:lumMod val="50000"/>
                      </a:schemeClr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your Author Name (i.e. Prof. Jay R </a:t>
            </a:r>
            <a:r>
              <a:rPr lang="en-US" dirty="0" err="1"/>
              <a:t>Dhamsaniya</a:t>
            </a:r>
            <a:r>
              <a:rPr lang="en-US" dirty="0"/>
              <a:t>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917B14A-5130-41DB-8F00-6C6611C994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842" y="307556"/>
            <a:ext cx="3573889" cy="8219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4C1356C-E4AA-4B27-A93C-BE84F5D9C6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8" y="837717"/>
            <a:ext cx="1087893" cy="772151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070A7F06-98AB-45B4-A79D-A6DF8C25D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756" y="20384"/>
            <a:ext cx="4646358" cy="734653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Subject Name (Short Name)</a:t>
            </a:r>
          </a:p>
          <a:p>
            <a:pPr lvl="0"/>
            <a:r>
              <a:rPr lang="en-US" dirty="0"/>
              <a:t>GTU # Subject Code</a:t>
            </a:r>
          </a:p>
        </p:txBody>
      </p:sp>
      <p:pic>
        <p:nvPicPr>
          <p:cNvPr id="21" name="Picture 20" descr="User icon Royalty Free Vector Image - VectorStock">
            <a:extLst>
              <a:ext uri="{FF2B5EF4-FFF2-40B4-BE49-F238E27FC236}">
                <a16:creationId xmlns:a16="http://schemas.microsoft.com/office/drawing/2014/main" xmlns="" id="{AE6570A8-081D-45CE-A0DD-F78F5EDB0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68" y="5211250"/>
            <a:ext cx="1353600" cy="1353600"/>
          </a:xfrm>
          <a:custGeom>
            <a:avLst/>
            <a:gdLst>
              <a:gd name="connsiteX0" fmla="*/ 1522095 w 3044190"/>
              <a:gd name="connsiteY0" fmla="*/ 0 h 3044190"/>
              <a:gd name="connsiteX1" fmla="*/ 3044190 w 3044190"/>
              <a:gd name="connsiteY1" fmla="*/ 1522095 h 3044190"/>
              <a:gd name="connsiteX2" fmla="*/ 1522095 w 3044190"/>
              <a:gd name="connsiteY2" fmla="*/ 3044190 h 3044190"/>
              <a:gd name="connsiteX3" fmla="*/ 0 w 3044190"/>
              <a:gd name="connsiteY3" fmla="*/ 1522095 h 3044190"/>
              <a:gd name="connsiteX4" fmla="*/ 1522095 w 3044190"/>
              <a:gd name="connsiteY4" fmla="*/ 0 h 30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190" h="3044190">
                <a:moveTo>
                  <a:pt x="1522095" y="0"/>
                </a:moveTo>
                <a:cubicBezTo>
                  <a:pt x="2362725" y="0"/>
                  <a:pt x="3044190" y="681465"/>
                  <a:pt x="3044190" y="1522095"/>
                </a:cubicBezTo>
                <a:cubicBezTo>
                  <a:pt x="3044190" y="2362725"/>
                  <a:pt x="2362725" y="3044190"/>
                  <a:pt x="1522095" y="3044190"/>
                </a:cubicBezTo>
                <a:cubicBezTo>
                  <a:pt x="681465" y="3044190"/>
                  <a:pt x="0" y="2362725"/>
                  <a:pt x="0" y="1522095"/>
                </a:cubicBezTo>
                <a:cubicBezTo>
                  <a:pt x="0" y="681465"/>
                  <a:pt x="681465" y="0"/>
                  <a:pt x="1522095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0B000B32-CB56-440D-9FAE-7DE703A93A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9" y="5211251"/>
            <a:ext cx="1353599" cy="1353599"/>
          </a:xfrm>
          <a:custGeom>
            <a:avLst/>
            <a:gdLst>
              <a:gd name="connsiteX0" fmla="*/ 1945481 w 3890962"/>
              <a:gd name="connsiteY0" fmla="*/ 0 h 3890962"/>
              <a:gd name="connsiteX1" fmla="*/ 3890962 w 3890962"/>
              <a:gd name="connsiteY1" fmla="*/ 1945481 h 3890962"/>
              <a:gd name="connsiteX2" fmla="*/ 1945481 w 3890962"/>
              <a:gd name="connsiteY2" fmla="*/ 3890962 h 3890962"/>
              <a:gd name="connsiteX3" fmla="*/ 0 w 3890962"/>
              <a:gd name="connsiteY3" fmla="*/ 1945481 h 3890962"/>
              <a:gd name="connsiteX4" fmla="*/ 1945481 w 3890962"/>
              <a:gd name="connsiteY4" fmla="*/ 0 h 38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0962" h="3890962">
                <a:moveTo>
                  <a:pt x="1945481" y="0"/>
                </a:moveTo>
                <a:cubicBezTo>
                  <a:pt x="3019940" y="0"/>
                  <a:pt x="3890962" y="871022"/>
                  <a:pt x="3890962" y="1945481"/>
                </a:cubicBezTo>
                <a:cubicBezTo>
                  <a:pt x="3890962" y="3019940"/>
                  <a:pt x="3019940" y="3890962"/>
                  <a:pt x="1945481" y="3890962"/>
                </a:cubicBezTo>
                <a:cubicBezTo>
                  <a:pt x="871022" y="3890962"/>
                  <a:pt x="0" y="3019940"/>
                  <a:pt x="0" y="1945481"/>
                </a:cubicBezTo>
                <a:cubicBezTo>
                  <a:pt x="0" y="871022"/>
                  <a:pt x="871022" y="0"/>
                  <a:pt x="1945481" y="0"/>
                </a:cubicBez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05280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A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92D9CA8-FA74-4E19-A847-B04F90FC1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A9211E-289E-4822-AE7F-7B95A873EBBD}"/>
              </a:ext>
            </a:extLst>
          </p:cNvPr>
          <p:cNvSpPr txBox="1"/>
          <p:nvPr/>
        </p:nvSpPr>
        <p:spPr>
          <a:xfrm>
            <a:off x="1837677" y="5802204"/>
            <a:ext cx="4514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Darshan Institute of Engineering &amp; Technology, Rajkot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xmlns="" id="{EB889181-F145-4E62-A282-E5B77978D1F3}"/>
              </a:ext>
            </a:extLst>
          </p:cNvPr>
          <p:cNvSpPr>
            <a:spLocks/>
          </p:cNvSpPr>
          <p:nvPr/>
        </p:nvSpPr>
        <p:spPr bwMode="auto">
          <a:xfrm>
            <a:off x="2554514" y="1"/>
            <a:ext cx="5255702" cy="1335004"/>
          </a:xfrm>
          <a:custGeom>
            <a:avLst/>
            <a:gdLst>
              <a:gd name="T0" fmla="*/ 2048 w 2048"/>
              <a:gd name="T1" fmla="*/ 0 h 517"/>
              <a:gd name="T2" fmla="*/ 1934 w 2048"/>
              <a:gd name="T3" fmla="*/ 72 h 517"/>
              <a:gd name="T4" fmla="*/ 0 w 2048"/>
              <a:gd name="T5" fmla="*/ 0 h 517"/>
              <a:gd name="T6" fmla="*/ 2048 w 2048"/>
              <a:gd name="T7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517">
                <a:moveTo>
                  <a:pt x="2048" y="0"/>
                </a:moveTo>
                <a:cubicBezTo>
                  <a:pt x="2011" y="25"/>
                  <a:pt x="1973" y="49"/>
                  <a:pt x="1934" y="72"/>
                </a:cubicBezTo>
                <a:cubicBezTo>
                  <a:pt x="1177" y="517"/>
                  <a:pt x="332" y="480"/>
                  <a:pt x="0" y="0"/>
                </a:cubicBezTo>
                <a:lnTo>
                  <a:pt x="2048" y="0"/>
                </a:lnTo>
                <a:close/>
              </a:path>
            </a:pathLst>
          </a:custGeom>
          <a:gradFill>
            <a:gsLst>
              <a:gs pos="10000">
                <a:schemeClr val="accent5">
                  <a:lumMod val="50000"/>
                </a:schemeClr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5E9DA42E-B221-4BBE-B651-F7171591BCD7}"/>
              </a:ext>
            </a:extLst>
          </p:cNvPr>
          <p:cNvSpPr>
            <a:spLocks/>
          </p:cNvSpPr>
          <p:nvPr/>
        </p:nvSpPr>
        <p:spPr bwMode="auto">
          <a:xfrm>
            <a:off x="0" y="5905331"/>
            <a:ext cx="1901425" cy="952668"/>
          </a:xfrm>
          <a:custGeom>
            <a:avLst/>
            <a:gdLst>
              <a:gd name="T0" fmla="*/ 2048 w 2048"/>
              <a:gd name="T1" fmla="*/ 1024 h 1024"/>
              <a:gd name="T2" fmla="*/ 0 w 2048"/>
              <a:gd name="T3" fmla="*/ 1024 h 1024"/>
              <a:gd name="T4" fmla="*/ 0 w 2048"/>
              <a:gd name="T5" fmla="*/ 0 h 1024"/>
              <a:gd name="T6" fmla="*/ 2048 w 2048"/>
              <a:gd name="T7" fmla="*/ 1024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1024">
                <a:moveTo>
                  <a:pt x="2048" y="1024"/>
                </a:moveTo>
                <a:cubicBezTo>
                  <a:pt x="0" y="1024"/>
                  <a:pt x="0" y="1024"/>
                  <a:pt x="0" y="1024"/>
                </a:cubicBezTo>
                <a:cubicBezTo>
                  <a:pt x="0" y="0"/>
                  <a:pt x="0" y="0"/>
                  <a:pt x="0" y="0"/>
                </a:cubicBezTo>
                <a:cubicBezTo>
                  <a:pt x="880" y="66"/>
                  <a:pt x="1621" y="411"/>
                  <a:pt x="2048" y="1024"/>
                </a:cubicBezTo>
                <a:close/>
              </a:path>
            </a:pathLst>
          </a:custGeom>
          <a:gradFill>
            <a:gsLst>
              <a:gs pos="10000">
                <a:schemeClr val="accent5">
                  <a:lumMod val="50000"/>
                </a:schemeClr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3D6466C-3EE8-434C-B5AB-98205AEEA6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334" y="4602222"/>
            <a:ext cx="3383666" cy="22557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CAA64A4-91BA-448F-9474-7895F9C6DB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861" y="2096941"/>
            <a:ext cx="2813885" cy="211920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E79C5D16-8087-4587-9A0A-A0570C73E0E7}"/>
              </a:ext>
            </a:extLst>
          </p:cNvPr>
          <p:cNvCxnSpPr/>
          <p:nvPr/>
        </p:nvCxnSpPr>
        <p:spPr>
          <a:xfrm>
            <a:off x="1926694" y="6124097"/>
            <a:ext cx="4356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3F48F6-739E-4659-B107-DABA716A2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0" y="1122364"/>
            <a:ext cx="7035300" cy="2578780"/>
          </a:xfrm>
        </p:spPr>
        <p:txBody>
          <a:bodyPr wrap="square" anchor="t">
            <a:noAutofit/>
          </a:bodyPr>
          <a:lstStyle>
            <a:lvl1pPr algn="l">
              <a:defRPr lang="en-US" sz="6600" b="1" kern="12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12EDA6-C656-492A-A9CA-44B03C6391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232297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27AEF91-6492-4B0C-A844-2296473B58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505320"/>
            <a:ext cx="182880" cy="182880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xmlns="" id="{828AA7FF-D902-41DB-A12A-45135201E8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0943" y="6175935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Email Address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F1EDDD62-43C6-4DEE-BBD9-CD0004E7EB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3874" y="646021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Phone No.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xmlns="" id="{A2C7AAB1-B948-41DB-961F-028BB57DF5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7678" y="553776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Department Name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xmlns="" id="{C96060B2-EF39-4FB2-9CFA-77C6391DC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7677" y="5273332"/>
            <a:ext cx="5581039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dirty="0">
                <a:gradFill flip="none" rotWithShape="1">
                  <a:gsLst>
                    <a:gs pos="10000">
                      <a:schemeClr val="accent5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your Author Name (i.e. Prof. Jay R </a:t>
            </a:r>
            <a:r>
              <a:rPr lang="en-US" dirty="0" err="1"/>
              <a:t>Dhamsaniya</a:t>
            </a:r>
            <a:r>
              <a:rPr lang="en-US" dirty="0"/>
              <a:t>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917B14A-5130-41DB-8F00-6C6611C994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842" y="307556"/>
            <a:ext cx="3573889" cy="8219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4C1356C-E4AA-4B27-A93C-BE84F5D9C6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8" y="837717"/>
            <a:ext cx="1087893" cy="772151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070A7F06-98AB-45B4-A79D-A6DF8C25D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756" y="20384"/>
            <a:ext cx="4646358" cy="734653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Subject Name (Short Name)</a:t>
            </a:r>
          </a:p>
          <a:p>
            <a:pPr lvl="0"/>
            <a:r>
              <a:rPr lang="en-US" dirty="0"/>
              <a:t>GTU # Subject Code</a:t>
            </a:r>
          </a:p>
        </p:txBody>
      </p:sp>
      <p:pic>
        <p:nvPicPr>
          <p:cNvPr id="21" name="Picture 20" descr="User icon Royalty Free Vector Image - VectorStock">
            <a:extLst>
              <a:ext uri="{FF2B5EF4-FFF2-40B4-BE49-F238E27FC236}">
                <a16:creationId xmlns:a16="http://schemas.microsoft.com/office/drawing/2014/main" xmlns="" id="{00C9ED70-1CC8-4EF2-BE10-AAFE24AA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68" y="5211250"/>
            <a:ext cx="1353600" cy="1353600"/>
          </a:xfrm>
          <a:custGeom>
            <a:avLst/>
            <a:gdLst>
              <a:gd name="connsiteX0" fmla="*/ 1522095 w 3044190"/>
              <a:gd name="connsiteY0" fmla="*/ 0 h 3044190"/>
              <a:gd name="connsiteX1" fmla="*/ 3044190 w 3044190"/>
              <a:gd name="connsiteY1" fmla="*/ 1522095 h 3044190"/>
              <a:gd name="connsiteX2" fmla="*/ 1522095 w 3044190"/>
              <a:gd name="connsiteY2" fmla="*/ 3044190 h 3044190"/>
              <a:gd name="connsiteX3" fmla="*/ 0 w 3044190"/>
              <a:gd name="connsiteY3" fmla="*/ 1522095 h 3044190"/>
              <a:gd name="connsiteX4" fmla="*/ 1522095 w 3044190"/>
              <a:gd name="connsiteY4" fmla="*/ 0 h 30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190" h="3044190">
                <a:moveTo>
                  <a:pt x="1522095" y="0"/>
                </a:moveTo>
                <a:cubicBezTo>
                  <a:pt x="2362725" y="0"/>
                  <a:pt x="3044190" y="681465"/>
                  <a:pt x="3044190" y="1522095"/>
                </a:cubicBezTo>
                <a:cubicBezTo>
                  <a:pt x="3044190" y="2362725"/>
                  <a:pt x="2362725" y="3044190"/>
                  <a:pt x="1522095" y="3044190"/>
                </a:cubicBezTo>
                <a:cubicBezTo>
                  <a:pt x="681465" y="3044190"/>
                  <a:pt x="0" y="2362725"/>
                  <a:pt x="0" y="1522095"/>
                </a:cubicBezTo>
                <a:cubicBezTo>
                  <a:pt x="0" y="681465"/>
                  <a:pt x="681465" y="0"/>
                  <a:pt x="1522095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7FD1CDD6-829C-4C5B-BFB7-74153A66FF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9" y="5211251"/>
            <a:ext cx="1353599" cy="1353599"/>
          </a:xfrm>
          <a:custGeom>
            <a:avLst/>
            <a:gdLst>
              <a:gd name="connsiteX0" fmla="*/ 1945481 w 3890962"/>
              <a:gd name="connsiteY0" fmla="*/ 0 h 3890962"/>
              <a:gd name="connsiteX1" fmla="*/ 3890962 w 3890962"/>
              <a:gd name="connsiteY1" fmla="*/ 1945481 h 3890962"/>
              <a:gd name="connsiteX2" fmla="*/ 1945481 w 3890962"/>
              <a:gd name="connsiteY2" fmla="*/ 3890962 h 3890962"/>
              <a:gd name="connsiteX3" fmla="*/ 0 w 3890962"/>
              <a:gd name="connsiteY3" fmla="*/ 1945481 h 3890962"/>
              <a:gd name="connsiteX4" fmla="*/ 1945481 w 3890962"/>
              <a:gd name="connsiteY4" fmla="*/ 0 h 38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0962" h="3890962">
                <a:moveTo>
                  <a:pt x="1945481" y="0"/>
                </a:moveTo>
                <a:cubicBezTo>
                  <a:pt x="3019940" y="0"/>
                  <a:pt x="3890962" y="871022"/>
                  <a:pt x="3890962" y="1945481"/>
                </a:cubicBezTo>
                <a:cubicBezTo>
                  <a:pt x="3890962" y="3019940"/>
                  <a:pt x="3019940" y="3890962"/>
                  <a:pt x="1945481" y="3890962"/>
                </a:cubicBezTo>
                <a:cubicBezTo>
                  <a:pt x="871022" y="3890962"/>
                  <a:pt x="0" y="3019940"/>
                  <a:pt x="0" y="1945481"/>
                </a:cubicBezTo>
                <a:cubicBezTo>
                  <a:pt x="0" y="871022"/>
                  <a:pt x="871022" y="0"/>
                  <a:pt x="1945481" y="0"/>
                </a:cubicBez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0283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Ma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92D9CA8-FA74-4E19-A847-B04F90FC1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A9211E-289E-4822-AE7F-7B95A873EBBD}"/>
              </a:ext>
            </a:extLst>
          </p:cNvPr>
          <p:cNvSpPr txBox="1"/>
          <p:nvPr/>
        </p:nvSpPr>
        <p:spPr>
          <a:xfrm>
            <a:off x="1837677" y="5802204"/>
            <a:ext cx="4514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Darshan Institute of Engineering &amp; Technology, Rajkot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xmlns="" id="{EB889181-F145-4E62-A282-E5B77978D1F3}"/>
              </a:ext>
            </a:extLst>
          </p:cNvPr>
          <p:cNvSpPr>
            <a:spLocks/>
          </p:cNvSpPr>
          <p:nvPr/>
        </p:nvSpPr>
        <p:spPr bwMode="auto">
          <a:xfrm>
            <a:off x="2554514" y="1"/>
            <a:ext cx="5255702" cy="1335004"/>
          </a:xfrm>
          <a:custGeom>
            <a:avLst/>
            <a:gdLst>
              <a:gd name="T0" fmla="*/ 2048 w 2048"/>
              <a:gd name="T1" fmla="*/ 0 h 517"/>
              <a:gd name="T2" fmla="*/ 1934 w 2048"/>
              <a:gd name="T3" fmla="*/ 72 h 517"/>
              <a:gd name="T4" fmla="*/ 0 w 2048"/>
              <a:gd name="T5" fmla="*/ 0 h 517"/>
              <a:gd name="T6" fmla="*/ 2048 w 2048"/>
              <a:gd name="T7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517">
                <a:moveTo>
                  <a:pt x="2048" y="0"/>
                </a:moveTo>
                <a:cubicBezTo>
                  <a:pt x="2011" y="25"/>
                  <a:pt x="1973" y="49"/>
                  <a:pt x="1934" y="72"/>
                </a:cubicBezTo>
                <a:cubicBezTo>
                  <a:pt x="1177" y="517"/>
                  <a:pt x="332" y="480"/>
                  <a:pt x="0" y="0"/>
                </a:cubicBezTo>
                <a:lnTo>
                  <a:pt x="2048" y="0"/>
                </a:lnTo>
                <a:close/>
              </a:path>
            </a:pathLst>
          </a:custGeom>
          <a:gradFill>
            <a:gsLst>
              <a:gs pos="1000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5E9DA42E-B221-4BBE-B651-F7171591BCD7}"/>
              </a:ext>
            </a:extLst>
          </p:cNvPr>
          <p:cNvSpPr>
            <a:spLocks/>
          </p:cNvSpPr>
          <p:nvPr/>
        </p:nvSpPr>
        <p:spPr bwMode="auto">
          <a:xfrm>
            <a:off x="0" y="5905331"/>
            <a:ext cx="1901425" cy="952668"/>
          </a:xfrm>
          <a:custGeom>
            <a:avLst/>
            <a:gdLst>
              <a:gd name="T0" fmla="*/ 2048 w 2048"/>
              <a:gd name="T1" fmla="*/ 1024 h 1024"/>
              <a:gd name="T2" fmla="*/ 0 w 2048"/>
              <a:gd name="T3" fmla="*/ 1024 h 1024"/>
              <a:gd name="T4" fmla="*/ 0 w 2048"/>
              <a:gd name="T5" fmla="*/ 0 h 1024"/>
              <a:gd name="T6" fmla="*/ 2048 w 2048"/>
              <a:gd name="T7" fmla="*/ 1024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1024">
                <a:moveTo>
                  <a:pt x="2048" y="1024"/>
                </a:moveTo>
                <a:cubicBezTo>
                  <a:pt x="0" y="1024"/>
                  <a:pt x="0" y="1024"/>
                  <a:pt x="0" y="1024"/>
                </a:cubicBezTo>
                <a:cubicBezTo>
                  <a:pt x="0" y="0"/>
                  <a:pt x="0" y="0"/>
                  <a:pt x="0" y="0"/>
                </a:cubicBezTo>
                <a:cubicBezTo>
                  <a:pt x="880" y="66"/>
                  <a:pt x="1621" y="411"/>
                  <a:pt x="2048" y="1024"/>
                </a:cubicBezTo>
                <a:close/>
              </a:path>
            </a:pathLst>
          </a:custGeom>
          <a:gradFill>
            <a:gsLst>
              <a:gs pos="1000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3D6466C-3EE8-434C-B5AB-98205AEEA6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334" y="4602222"/>
            <a:ext cx="3383666" cy="22557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CAA64A4-91BA-448F-9474-7895F9C6DB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861" y="2096941"/>
            <a:ext cx="2813885" cy="211920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E79C5D16-8087-4587-9A0A-A0570C73E0E7}"/>
              </a:ext>
            </a:extLst>
          </p:cNvPr>
          <p:cNvCxnSpPr/>
          <p:nvPr/>
        </p:nvCxnSpPr>
        <p:spPr>
          <a:xfrm>
            <a:off x="1926694" y="6124097"/>
            <a:ext cx="4356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3F48F6-739E-4659-B107-DABA716A2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0" y="1122364"/>
            <a:ext cx="7035300" cy="2578780"/>
          </a:xfrm>
        </p:spPr>
        <p:txBody>
          <a:bodyPr wrap="square" anchor="t">
            <a:noAutofit/>
          </a:bodyPr>
          <a:lstStyle>
            <a:lvl1pPr algn="l">
              <a:defRPr lang="en-US" sz="6600" b="1" kern="12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12EDA6-C656-492A-A9CA-44B03C6391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232297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27AEF91-6492-4B0C-A844-2296473B58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505320"/>
            <a:ext cx="182880" cy="182880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xmlns="" id="{828AA7FF-D902-41DB-A12A-45135201E8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0943" y="6175935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Email Address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F1EDDD62-43C6-4DEE-BBD9-CD0004E7EB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3874" y="646021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Phone No.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xmlns="" id="{A2C7AAB1-B948-41DB-961F-028BB57DF5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7678" y="553776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Department Name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xmlns="" id="{C96060B2-EF39-4FB2-9CFA-77C6391DC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7677" y="5273332"/>
            <a:ext cx="5581039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dirty="0">
                <a:gradFill flip="none" rotWithShape="1">
                  <a:gsLst>
                    <a:gs pos="10000">
                      <a:schemeClr val="accent6">
                        <a:lumMod val="50000"/>
                      </a:schemeClr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your Author Name (i.e. Prof. Jay R </a:t>
            </a:r>
            <a:r>
              <a:rPr lang="en-US" dirty="0" err="1"/>
              <a:t>Dhamsaniya</a:t>
            </a:r>
            <a:r>
              <a:rPr lang="en-US" dirty="0"/>
              <a:t>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917B14A-5130-41DB-8F00-6C6611C994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842" y="307556"/>
            <a:ext cx="3573889" cy="8219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4C1356C-E4AA-4B27-A93C-BE84F5D9C6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8" y="837717"/>
            <a:ext cx="1087893" cy="772151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070A7F06-98AB-45B4-A79D-A6DF8C25D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756" y="20384"/>
            <a:ext cx="4646358" cy="734653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Subject Name (Short Name)</a:t>
            </a:r>
          </a:p>
          <a:p>
            <a:pPr lvl="0"/>
            <a:r>
              <a:rPr lang="en-US" dirty="0"/>
              <a:t>GTU # Subject Code</a:t>
            </a:r>
          </a:p>
        </p:txBody>
      </p:sp>
      <p:pic>
        <p:nvPicPr>
          <p:cNvPr id="21" name="Picture 20" descr="User icon Royalty Free Vector Image - VectorStock">
            <a:extLst>
              <a:ext uri="{FF2B5EF4-FFF2-40B4-BE49-F238E27FC236}">
                <a16:creationId xmlns:a16="http://schemas.microsoft.com/office/drawing/2014/main" xmlns="" id="{80BF4AFD-B365-46D4-AAC5-485DFA5A7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68" y="5211250"/>
            <a:ext cx="1353600" cy="1353600"/>
          </a:xfrm>
          <a:custGeom>
            <a:avLst/>
            <a:gdLst>
              <a:gd name="connsiteX0" fmla="*/ 1522095 w 3044190"/>
              <a:gd name="connsiteY0" fmla="*/ 0 h 3044190"/>
              <a:gd name="connsiteX1" fmla="*/ 3044190 w 3044190"/>
              <a:gd name="connsiteY1" fmla="*/ 1522095 h 3044190"/>
              <a:gd name="connsiteX2" fmla="*/ 1522095 w 3044190"/>
              <a:gd name="connsiteY2" fmla="*/ 3044190 h 3044190"/>
              <a:gd name="connsiteX3" fmla="*/ 0 w 3044190"/>
              <a:gd name="connsiteY3" fmla="*/ 1522095 h 3044190"/>
              <a:gd name="connsiteX4" fmla="*/ 1522095 w 3044190"/>
              <a:gd name="connsiteY4" fmla="*/ 0 h 30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190" h="3044190">
                <a:moveTo>
                  <a:pt x="1522095" y="0"/>
                </a:moveTo>
                <a:cubicBezTo>
                  <a:pt x="2362725" y="0"/>
                  <a:pt x="3044190" y="681465"/>
                  <a:pt x="3044190" y="1522095"/>
                </a:cubicBezTo>
                <a:cubicBezTo>
                  <a:pt x="3044190" y="2362725"/>
                  <a:pt x="2362725" y="3044190"/>
                  <a:pt x="1522095" y="3044190"/>
                </a:cubicBezTo>
                <a:cubicBezTo>
                  <a:pt x="681465" y="3044190"/>
                  <a:pt x="0" y="2362725"/>
                  <a:pt x="0" y="1522095"/>
                </a:cubicBezTo>
                <a:cubicBezTo>
                  <a:pt x="0" y="681465"/>
                  <a:pt x="681465" y="0"/>
                  <a:pt x="1522095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2BC70C35-8BA7-4D49-9AF7-DC36FAB8F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9" y="5211251"/>
            <a:ext cx="1353599" cy="1353599"/>
          </a:xfrm>
          <a:custGeom>
            <a:avLst/>
            <a:gdLst>
              <a:gd name="connsiteX0" fmla="*/ 1945481 w 3890962"/>
              <a:gd name="connsiteY0" fmla="*/ 0 h 3890962"/>
              <a:gd name="connsiteX1" fmla="*/ 3890962 w 3890962"/>
              <a:gd name="connsiteY1" fmla="*/ 1945481 h 3890962"/>
              <a:gd name="connsiteX2" fmla="*/ 1945481 w 3890962"/>
              <a:gd name="connsiteY2" fmla="*/ 3890962 h 3890962"/>
              <a:gd name="connsiteX3" fmla="*/ 0 w 3890962"/>
              <a:gd name="connsiteY3" fmla="*/ 1945481 h 3890962"/>
              <a:gd name="connsiteX4" fmla="*/ 1945481 w 3890962"/>
              <a:gd name="connsiteY4" fmla="*/ 0 h 38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0962" h="3890962">
                <a:moveTo>
                  <a:pt x="1945481" y="0"/>
                </a:moveTo>
                <a:cubicBezTo>
                  <a:pt x="3019940" y="0"/>
                  <a:pt x="3890962" y="871022"/>
                  <a:pt x="3890962" y="1945481"/>
                </a:cubicBezTo>
                <a:cubicBezTo>
                  <a:pt x="3890962" y="3019940"/>
                  <a:pt x="3019940" y="3890962"/>
                  <a:pt x="1945481" y="3890962"/>
                </a:cubicBezTo>
                <a:cubicBezTo>
                  <a:pt x="871022" y="3890962"/>
                  <a:pt x="0" y="3019940"/>
                  <a:pt x="0" y="1945481"/>
                </a:cubicBezTo>
                <a:cubicBezTo>
                  <a:pt x="0" y="871022"/>
                  <a:pt x="871022" y="0"/>
                  <a:pt x="1945481" y="0"/>
                </a:cubicBez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0561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lu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92D9CA8-FA74-4E19-A847-B04F90FC1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A9211E-289E-4822-AE7F-7B95A873EBBD}"/>
              </a:ext>
            </a:extLst>
          </p:cNvPr>
          <p:cNvSpPr txBox="1"/>
          <p:nvPr/>
        </p:nvSpPr>
        <p:spPr>
          <a:xfrm>
            <a:off x="1837677" y="5802204"/>
            <a:ext cx="4514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Darshan Institute of Engineering &amp; Technology, Rajkot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xmlns="" id="{EB889181-F145-4E62-A282-E5B77978D1F3}"/>
              </a:ext>
            </a:extLst>
          </p:cNvPr>
          <p:cNvSpPr>
            <a:spLocks/>
          </p:cNvSpPr>
          <p:nvPr/>
        </p:nvSpPr>
        <p:spPr bwMode="auto">
          <a:xfrm>
            <a:off x="2554514" y="1"/>
            <a:ext cx="5255702" cy="1335004"/>
          </a:xfrm>
          <a:custGeom>
            <a:avLst/>
            <a:gdLst>
              <a:gd name="T0" fmla="*/ 2048 w 2048"/>
              <a:gd name="T1" fmla="*/ 0 h 517"/>
              <a:gd name="T2" fmla="*/ 1934 w 2048"/>
              <a:gd name="T3" fmla="*/ 72 h 517"/>
              <a:gd name="T4" fmla="*/ 0 w 2048"/>
              <a:gd name="T5" fmla="*/ 0 h 517"/>
              <a:gd name="T6" fmla="*/ 2048 w 2048"/>
              <a:gd name="T7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517">
                <a:moveTo>
                  <a:pt x="2048" y="0"/>
                </a:moveTo>
                <a:cubicBezTo>
                  <a:pt x="2011" y="25"/>
                  <a:pt x="1973" y="49"/>
                  <a:pt x="1934" y="72"/>
                </a:cubicBezTo>
                <a:cubicBezTo>
                  <a:pt x="1177" y="517"/>
                  <a:pt x="332" y="480"/>
                  <a:pt x="0" y="0"/>
                </a:cubicBezTo>
                <a:lnTo>
                  <a:pt x="2048" y="0"/>
                </a:lnTo>
                <a:close/>
              </a:path>
            </a:pathLst>
          </a:custGeom>
          <a:gradFill>
            <a:gsLst>
              <a:gs pos="10000">
                <a:srgbClr val="273238"/>
              </a:gs>
              <a:gs pos="100000">
                <a:srgbClr val="607D8B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5E9DA42E-B221-4BBE-B651-F7171591BCD7}"/>
              </a:ext>
            </a:extLst>
          </p:cNvPr>
          <p:cNvSpPr>
            <a:spLocks/>
          </p:cNvSpPr>
          <p:nvPr/>
        </p:nvSpPr>
        <p:spPr bwMode="auto">
          <a:xfrm>
            <a:off x="0" y="5905331"/>
            <a:ext cx="1901425" cy="952668"/>
          </a:xfrm>
          <a:custGeom>
            <a:avLst/>
            <a:gdLst>
              <a:gd name="T0" fmla="*/ 2048 w 2048"/>
              <a:gd name="T1" fmla="*/ 1024 h 1024"/>
              <a:gd name="T2" fmla="*/ 0 w 2048"/>
              <a:gd name="T3" fmla="*/ 1024 h 1024"/>
              <a:gd name="T4" fmla="*/ 0 w 2048"/>
              <a:gd name="T5" fmla="*/ 0 h 1024"/>
              <a:gd name="T6" fmla="*/ 2048 w 2048"/>
              <a:gd name="T7" fmla="*/ 1024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1024">
                <a:moveTo>
                  <a:pt x="2048" y="1024"/>
                </a:moveTo>
                <a:cubicBezTo>
                  <a:pt x="0" y="1024"/>
                  <a:pt x="0" y="1024"/>
                  <a:pt x="0" y="1024"/>
                </a:cubicBezTo>
                <a:cubicBezTo>
                  <a:pt x="0" y="0"/>
                  <a:pt x="0" y="0"/>
                  <a:pt x="0" y="0"/>
                </a:cubicBezTo>
                <a:cubicBezTo>
                  <a:pt x="880" y="66"/>
                  <a:pt x="1621" y="411"/>
                  <a:pt x="2048" y="1024"/>
                </a:cubicBezTo>
                <a:close/>
              </a:path>
            </a:pathLst>
          </a:custGeom>
          <a:gradFill>
            <a:gsLst>
              <a:gs pos="10000">
                <a:srgbClr val="273238"/>
              </a:gs>
              <a:gs pos="100000">
                <a:srgbClr val="607D8B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3D6466C-3EE8-434C-B5AB-98205AEEA6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334" y="4602222"/>
            <a:ext cx="3383666" cy="22557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CAA64A4-91BA-448F-9474-7895F9C6DB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861" y="2096941"/>
            <a:ext cx="2813885" cy="211920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E79C5D16-8087-4587-9A0A-A0570C73E0E7}"/>
              </a:ext>
            </a:extLst>
          </p:cNvPr>
          <p:cNvCxnSpPr/>
          <p:nvPr/>
        </p:nvCxnSpPr>
        <p:spPr>
          <a:xfrm>
            <a:off x="1926694" y="6124097"/>
            <a:ext cx="4356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3F48F6-739E-4659-B107-DABA716A2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0" y="1122364"/>
            <a:ext cx="7035300" cy="2578780"/>
          </a:xfrm>
        </p:spPr>
        <p:txBody>
          <a:bodyPr wrap="square" anchor="t">
            <a:noAutofit/>
          </a:bodyPr>
          <a:lstStyle>
            <a:lvl1pPr algn="l">
              <a:defRPr lang="en-US" sz="6600" b="1" kern="12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12EDA6-C656-492A-A9CA-44B03C6391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232297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27AEF91-6492-4B0C-A844-2296473B58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505320"/>
            <a:ext cx="182880" cy="182880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xmlns="" id="{828AA7FF-D902-41DB-A12A-45135201E8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0943" y="6175935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Email Address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F1EDDD62-43C6-4DEE-BBD9-CD0004E7EB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3874" y="646021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Phone No.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xmlns="" id="{A2C7AAB1-B948-41DB-961F-028BB57DF5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7678" y="553776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Department Name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xmlns="" id="{C96060B2-EF39-4FB2-9CFA-77C6391DC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7677" y="5273332"/>
            <a:ext cx="5581039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dirty="0">
                <a:gradFill flip="none" rotWithShape="1">
                  <a:gsLst>
                    <a:gs pos="10000">
                      <a:srgbClr val="273238"/>
                    </a:gs>
                    <a:gs pos="100000">
                      <a:srgbClr val="607D8B"/>
                    </a:gs>
                  </a:gsLst>
                  <a:lin ang="0" scaled="1"/>
                  <a:tileRect/>
                </a:gra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your Author Name (i.e. Prof. Jay R </a:t>
            </a:r>
            <a:r>
              <a:rPr lang="en-US" dirty="0" err="1"/>
              <a:t>Dhamsaniya</a:t>
            </a:r>
            <a:r>
              <a:rPr lang="en-US" dirty="0"/>
              <a:t>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917B14A-5130-41DB-8F00-6C6611C994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842" y="307556"/>
            <a:ext cx="3573889" cy="8219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4C1356C-E4AA-4B27-A93C-BE84F5D9C6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8" y="837717"/>
            <a:ext cx="1087893" cy="772151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070A7F06-98AB-45B4-A79D-A6DF8C25D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756" y="20384"/>
            <a:ext cx="4646358" cy="734653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Subject Name (Short Name)</a:t>
            </a:r>
          </a:p>
          <a:p>
            <a:pPr lvl="0"/>
            <a:r>
              <a:rPr lang="en-US" dirty="0"/>
              <a:t>GTU # Subject Code</a:t>
            </a:r>
          </a:p>
        </p:txBody>
      </p:sp>
      <p:pic>
        <p:nvPicPr>
          <p:cNvPr id="21" name="Picture 20" descr="User icon Royalty Free Vector Image - VectorStock">
            <a:extLst>
              <a:ext uri="{FF2B5EF4-FFF2-40B4-BE49-F238E27FC236}">
                <a16:creationId xmlns:a16="http://schemas.microsoft.com/office/drawing/2014/main" xmlns="" id="{AEB45C91-0DA6-4973-9AEA-FF1388508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68" y="5211250"/>
            <a:ext cx="1353600" cy="1353600"/>
          </a:xfrm>
          <a:custGeom>
            <a:avLst/>
            <a:gdLst>
              <a:gd name="connsiteX0" fmla="*/ 1522095 w 3044190"/>
              <a:gd name="connsiteY0" fmla="*/ 0 h 3044190"/>
              <a:gd name="connsiteX1" fmla="*/ 3044190 w 3044190"/>
              <a:gd name="connsiteY1" fmla="*/ 1522095 h 3044190"/>
              <a:gd name="connsiteX2" fmla="*/ 1522095 w 3044190"/>
              <a:gd name="connsiteY2" fmla="*/ 3044190 h 3044190"/>
              <a:gd name="connsiteX3" fmla="*/ 0 w 3044190"/>
              <a:gd name="connsiteY3" fmla="*/ 1522095 h 3044190"/>
              <a:gd name="connsiteX4" fmla="*/ 1522095 w 3044190"/>
              <a:gd name="connsiteY4" fmla="*/ 0 h 30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190" h="3044190">
                <a:moveTo>
                  <a:pt x="1522095" y="0"/>
                </a:moveTo>
                <a:cubicBezTo>
                  <a:pt x="2362725" y="0"/>
                  <a:pt x="3044190" y="681465"/>
                  <a:pt x="3044190" y="1522095"/>
                </a:cubicBezTo>
                <a:cubicBezTo>
                  <a:pt x="3044190" y="2362725"/>
                  <a:pt x="2362725" y="3044190"/>
                  <a:pt x="1522095" y="3044190"/>
                </a:cubicBezTo>
                <a:cubicBezTo>
                  <a:pt x="681465" y="3044190"/>
                  <a:pt x="0" y="2362725"/>
                  <a:pt x="0" y="1522095"/>
                </a:cubicBezTo>
                <a:cubicBezTo>
                  <a:pt x="0" y="681465"/>
                  <a:pt x="681465" y="0"/>
                  <a:pt x="1522095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F70CF6D9-DDB4-41AA-BB82-F8ED04AD8B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9" y="5211251"/>
            <a:ext cx="1353599" cy="1353599"/>
          </a:xfrm>
          <a:custGeom>
            <a:avLst/>
            <a:gdLst>
              <a:gd name="connsiteX0" fmla="*/ 1945481 w 3890962"/>
              <a:gd name="connsiteY0" fmla="*/ 0 h 3890962"/>
              <a:gd name="connsiteX1" fmla="*/ 3890962 w 3890962"/>
              <a:gd name="connsiteY1" fmla="*/ 1945481 h 3890962"/>
              <a:gd name="connsiteX2" fmla="*/ 1945481 w 3890962"/>
              <a:gd name="connsiteY2" fmla="*/ 3890962 h 3890962"/>
              <a:gd name="connsiteX3" fmla="*/ 0 w 3890962"/>
              <a:gd name="connsiteY3" fmla="*/ 1945481 h 3890962"/>
              <a:gd name="connsiteX4" fmla="*/ 1945481 w 3890962"/>
              <a:gd name="connsiteY4" fmla="*/ 0 h 38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0962" h="3890962">
                <a:moveTo>
                  <a:pt x="1945481" y="0"/>
                </a:moveTo>
                <a:cubicBezTo>
                  <a:pt x="3019940" y="0"/>
                  <a:pt x="3890962" y="871022"/>
                  <a:pt x="3890962" y="1945481"/>
                </a:cubicBezTo>
                <a:cubicBezTo>
                  <a:pt x="3890962" y="3019940"/>
                  <a:pt x="3019940" y="3890962"/>
                  <a:pt x="1945481" y="3890962"/>
                </a:cubicBezTo>
                <a:cubicBezTo>
                  <a:pt x="871022" y="3890962"/>
                  <a:pt x="0" y="3019940"/>
                  <a:pt x="0" y="1945481"/>
                </a:cubicBezTo>
                <a:cubicBezTo>
                  <a:pt x="0" y="871022"/>
                  <a:pt x="871022" y="0"/>
                  <a:pt x="1945481" y="0"/>
                </a:cubicBez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73585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92D9CA8-FA74-4E19-A847-B04F90FC1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A9211E-289E-4822-AE7F-7B95A873EBBD}"/>
              </a:ext>
            </a:extLst>
          </p:cNvPr>
          <p:cNvSpPr txBox="1"/>
          <p:nvPr/>
        </p:nvSpPr>
        <p:spPr>
          <a:xfrm>
            <a:off x="1837677" y="5802204"/>
            <a:ext cx="4514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Darshan Institute of Engineering &amp; Technology, Rajkot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xmlns="" id="{EB889181-F145-4E62-A282-E5B77978D1F3}"/>
              </a:ext>
            </a:extLst>
          </p:cNvPr>
          <p:cNvSpPr>
            <a:spLocks/>
          </p:cNvSpPr>
          <p:nvPr/>
        </p:nvSpPr>
        <p:spPr bwMode="auto">
          <a:xfrm>
            <a:off x="2554514" y="1"/>
            <a:ext cx="5255702" cy="1335004"/>
          </a:xfrm>
          <a:custGeom>
            <a:avLst/>
            <a:gdLst>
              <a:gd name="T0" fmla="*/ 2048 w 2048"/>
              <a:gd name="T1" fmla="*/ 0 h 517"/>
              <a:gd name="T2" fmla="*/ 1934 w 2048"/>
              <a:gd name="T3" fmla="*/ 72 h 517"/>
              <a:gd name="T4" fmla="*/ 0 w 2048"/>
              <a:gd name="T5" fmla="*/ 0 h 517"/>
              <a:gd name="T6" fmla="*/ 2048 w 2048"/>
              <a:gd name="T7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517">
                <a:moveTo>
                  <a:pt x="2048" y="0"/>
                </a:moveTo>
                <a:cubicBezTo>
                  <a:pt x="2011" y="25"/>
                  <a:pt x="1973" y="49"/>
                  <a:pt x="1934" y="72"/>
                </a:cubicBezTo>
                <a:cubicBezTo>
                  <a:pt x="1177" y="517"/>
                  <a:pt x="332" y="480"/>
                  <a:pt x="0" y="0"/>
                </a:cubicBezTo>
                <a:lnTo>
                  <a:pt x="2048" y="0"/>
                </a:lnTo>
                <a:close/>
              </a:path>
            </a:pathLst>
          </a:custGeom>
          <a:gradFill>
            <a:gsLst>
              <a:gs pos="10000">
                <a:srgbClr val="3E2622"/>
              </a:gs>
              <a:gs pos="100000">
                <a:srgbClr val="795547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5E9DA42E-B221-4BBE-B651-F7171591BCD7}"/>
              </a:ext>
            </a:extLst>
          </p:cNvPr>
          <p:cNvSpPr>
            <a:spLocks/>
          </p:cNvSpPr>
          <p:nvPr/>
        </p:nvSpPr>
        <p:spPr bwMode="auto">
          <a:xfrm>
            <a:off x="0" y="5905331"/>
            <a:ext cx="1901425" cy="952668"/>
          </a:xfrm>
          <a:custGeom>
            <a:avLst/>
            <a:gdLst>
              <a:gd name="T0" fmla="*/ 2048 w 2048"/>
              <a:gd name="T1" fmla="*/ 1024 h 1024"/>
              <a:gd name="T2" fmla="*/ 0 w 2048"/>
              <a:gd name="T3" fmla="*/ 1024 h 1024"/>
              <a:gd name="T4" fmla="*/ 0 w 2048"/>
              <a:gd name="T5" fmla="*/ 0 h 1024"/>
              <a:gd name="T6" fmla="*/ 2048 w 2048"/>
              <a:gd name="T7" fmla="*/ 1024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1024">
                <a:moveTo>
                  <a:pt x="2048" y="1024"/>
                </a:moveTo>
                <a:cubicBezTo>
                  <a:pt x="0" y="1024"/>
                  <a:pt x="0" y="1024"/>
                  <a:pt x="0" y="1024"/>
                </a:cubicBezTo>
                <a:cubicBezTo>
                  <a:pt x="0" y="0"/>
                  <a:pt x="0" y="0"/>
                  <a:pt x="0" y="0"/>
                </a:cubicBezTo>
                <a:cubicBezTo>
                  <a:pt x="880" y="66"/>
                  <a:pt x="1621" y="411"/>
                  <a:pt x="2048" y="1024"/>
                </a:cubicBezTo>
                <a:close/>
              </a:path>
            </a:pathLst>
          </a:custGeom>
          <a:gradFill>
            <a:gsLst>
              <a:gs pos="10000">
                <a:srgbClr val="3E2622"/>
              </a:gs>
              <a:gs pos="100000">
                <a:srgbClr val="795547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3D6466C-3EE8-434C-B5AB-98205AEEA6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334" y="4602222"/>
            <a:ext cx="3383666" cy="22557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CAA64A4-91BA-448F-9474-7895F9C6DB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861" y="2096941"/>
            <a:ext cx="2813885" cy="211920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E79C5D16-8087-4587-9A0A-A0570C73E0E7}"/>
              </a:ext>
            </a:extLst>
          </p:cNvPr>
          <p:cNvCxnSpPr/>
          <p:nvPr/>
        </p:nvCxnSpPr>
        <p:spPr>
          <a:xfrm>
            <a:off x="1926694" y="6124097"/>
            <a:ext cx="4356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3F48F6-739E-4659-B107-DABA716A2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0" y="1122364"/>
            <a:ext cx="7035300" cy="2578780"/>
          </a:xfrm>
        </p:spPr>
        <p:txBody>
          <a:bodyPr wrap="square" anchor="t">
            <a:noAutofit/>
          </a:bodyPr>
          <a:lstStyle>
            <a:lvl1pPr algn="l">
              <a:defRPr lang="en-US" sz="6600" b="1" kern="12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12EDA6-C656-492A-A9CA-44B03C6391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232297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27AEF91-6492-4B0C-A844-2296473B58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505320"/>
            <a:ext cx="182880" cy="182880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xmlns="" id="{828AA7FF-D902-41DB-A12A-45135201E8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0943" y="6175935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Email Address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F1EDDD62-43C6-4DEE-BBD9-CD0004E7EB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3874" y="646021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Phone No.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xmlns="" id="{A2C7AAB1-B948-41DB-961F-028BB57DF5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7678" y="553776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Department Name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xmlns="" id="{C96060B2-EF39-4FB2-9CFA-77C6391DC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7677" y="5273332"/>
            <a:ext cx="5581039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dirty="0">
                <a:gradFill flip="none" rotWithShape="1">
                  <a:gsLst>
                    <a:gs pos="10000">
                      <a:srgbClr val="3E2622"/>
                    </a:gs>
                    <a:gs pos="100000">
                      <a:srgbClr val="795547"/>
                    </a:gs>
                  </a:gsLst>
                  <a:lin ang="0" scaled="1"/>
                  <a:tileRect/>
                </a:gra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your Author Name (i.e. Prof. Jay R </a:t>
            </a:r>
            <a:r>
              <a:rPr lang="en-US" dirty="0" err="1"/>
              <a:t>Dhamsaniya</a:t>
            </a:r>
            <a:r>
              <a:rPr lang="en-US" dirty="0"/>
              <a:t>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917B14A-5130-41DB-8F00-6C6611C994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842" y="307556"/>
            <a:ext cx="3573889" cy="8219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4C1356C-E4AA-4B27-A93C-BE84F5D9C6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8" y="837717"/>
            <a:ext cx="1087893" cy="772151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070A7F06-98AB-45B4-A79D-A6DF8C25D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756" y="20384"/>
            <a:ext cx="4646358" cy="734653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Subject Name (Short Name)</a:t>
            </a:r>
          </a:p>
          <a:p>
            <a:pPr lvl="0"/>
            <a:r>
              <a:rPr lang="en-US" dirty="0"/>
              <a:t>GTU # Subject Code</a:t>
            </a:r>
          </a:p>
        </p:txBody>
      </p:sp>
      <p:pic>
        <p:nvPicPr>
          <p:cNvPr id="21" name="Picture 20" descr="User icon Royalty Free Vector Image - VectorStock">
            <a:extLst>
              <a:ext uri="{FF2B5EF4-FFF2-40B4-BE49-F238E27FC236}">
                <a16:creationId xmlns:a16="http://schemas.microsoft.com/office/drawing/2014/main" xmlns="" id="{7E386D9D-B92A-4F40-9089-A1FD00CD3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68" y="5211250"/>
            <a:ext cx="1353600" cy="1353600"/>
          </a:xfrm>
          <a:custGeom>
            <a:avLst/>
            <a:gdLst>
              <a:gd name="connsiteX0" fmla="*/ 1522095 w 3044190"/>
              <a:gd name="connsiteY0" fmla="*/ 0 h 3044190"/>
              <a:gd name="connsiteX1" fmla="*/ 3044190 w 3044190"/>
              <a:gd name="connsiteY1" fmla="*/ 1522095 h 3044190"/>
              <a:gd name="connsiteX2" fmla="*/ 1522095 w 3044190"/>
              <a:gd name="connsiteY2" fmla="*/ 3044190 h 3044190"/>
              <a:gd name="connsiteX3" fmla="*/ 0 w 3044190"/>
              <a:gd name="connsiteY3" fmla="*/ 1522095 h 3044190"/>
              <a:gd name="connsiteX4" fmla="*/ 1522095 w 3044190"/>
              <a:gd name="connsiteY4" fmla="*/ 0 h 30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190" h="3044190">
                <a:moveTo>
                  <a:pt x="1522095" y="0"/>
                </a:moveTo>
                <a:cubicBezTo>
                  <a:pt x="2362725" y="0"/>
                  <a:pt x="3044190" y="681465"/>
                  <a:pt x="3044190" y="1522095"/>
                </a:cubicBezTo>
                <a:cubicBezTo>
                  <a:pt x="3044190" y="2362725"/>
                  <a:pt x="2362725" y="3044190"/>
                  <a:pt x="1522095" y="3044190"/>
                </a:cubicBezTo>
                <a:cubicBezTo>
                  <a:pt x="681465" y="3044190"/>
                  <a:pt x="0" y="2362725"/>
                  <a:pt x="0" y="1522095"/>
                </a:cubicBezTo>
                <a:cubicBezTo>
                  <a:pt x="0" y="681465"/>
                  <a:pt x="681465" y="0"/>
                  <a:pt x="1522095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DA295F85-D43D-42E5-9539-A471116A43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9" y="5211251"/>
            <a:ext cx="1353599" cy="1353599"/>
          </a:xfrm>
          <a:custGeom>
            <a:avLst/>
            <a:gdLst>
              <a:gd name="connsiteX0" fmla="*/ 1945481 w 3890962"/>
              <a:gd name="connsiteY0" fmla="*/ 0 h 3890962"/>
              <a:gd name="connsiteX1" fmla="*/ 3890962 w 3890962"/>
              <a:gd name="connsiteY1" fmla="*/ 1945481 h 3890962"/>
              <a:gd name="connsiteX2" fmla="*/ 1945481 w 3890962"/>
              <a:gd name="connsiteY2" fmla="*/ 3890962 h 3890962"/>
              <a:gd name="connsiteX3" fmla="*/ 0 w 3890962"/>
              <a:gd name="connsiteY3" fmla="*/ 1945481 h 3890962"/>
              <a:gd name="connsiteX4" fmla="*/ 1945481 w 3890962"/>
              <a:gd name="connsiteY4" fmla="*/ 0 h 38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0962" h="3890962">
                <a:moveTo>
                  <a:pt x="1945481" y="0"/>
                </a:moveTo>
                <a:cubicBezTo>
                  <a:pt x="3019940" y="0"/>
                  <a:pt x="3890962" y="871022"/>
                  <a:pt x="3890962" y="1945481"/>
                </a:cubicBezTo>
                <a:cubicBezTo>
                  <a:pt x="3890962" y="3019940"/>
                  <a:pt x="3019940" y="3890962"/>
                  <a:pt x="1945481" y="3890962"/>
                </a:cubicBezTo>
                <a:cubicBezTo>
                  <a:pt x="871022" y="3890962"/>
                  <a:pt x="0" y="3019940"/>
                  <a:pt x="0" y="1945481"/>
                </a:cubicBezTo>
                <a:cubicBezTo>
                  <a:pt x="0" y="871022"/>
                  <a:pt x="871022" y="0"/>
                  <a:pt x="1945481" y="0"/>
                </a:cubicBez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12328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Deep Pu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92D9CA8-FA74-4E19-A847-B04F90FC1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A9211E-289E-4822-AE7F-7B95A873EBBD}"/>
              </a:ext>
            </a:extLst>
          </p:cNvPr>
          <p:cNvSpPr txBox="1"/>
          <p:nvPr/>
        </p:nvSpPr>
        <p:spPr>
          <a:xfrm>
            <a:off x="1837677" y="5802204"/>
            <a:ext cx="4514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Darshan Institute of Engineering &amp; Technology, Rajkot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xmlns="" id="{EB889181-F145-4E62-A282-E5B77978D1F3}"/>
              </a:ext>
            </a:extLst>
          </p:cNvPr>
          <p:cNvSpPr>
            <a:spLocks/>
          </p:cNvSpPr>
          <p:nvPr/>
        </p:nvSpPr>
        <p:spPr bwMode="auto">
          <a:xfrm>
            <a:off x="2554514" y="1"/>
            <a:ext cx="5255702" cy="1335004"/>
          </a:xfrm>
          <a:custGeom>
            <a:avLst/>
            <a:gdLst>
              <a:gd name="T0" fmla="*/ 2048 w 2048"/>
              <a:gd name="T1" fmla="*/ 0 h 517"/>
              <a:gd name="T2" fmla="*/ 1934 w 2048"/>
              <a:gd name="T3" fmla="*/ 72 h 517"/>
              <a:gd name="T4" fmla="*/ 0 w 2048"/>
              <a:gd name="T5" fmla="*/ 0 h 517"/>
              <a:gd name="T6" fmla="*/ 2048 w 2048"/>
              <a:gd name="T7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517">
                <a:moveTo>
                  <a:pt x="2048" y="0"/>
                </a:moveTo>
                <a:cubicBezTo>
                  <a:pt x="2011" y="25"/>
                  <a:pt x="1973" y="49"/>
                  <a:pt x="1934" y="72"/>
                </a:cubicBezTo>
                <a:cubicBezTo>
                  <a:pt x="1177" y="517"/>
                  <a:pt x="332" y="480"/>
                  <a:pt x="0" y="0"/>
                </a:cubicBezTo>
                <a:lnTo>
                  <a:pt x="2048" y="0"/>
                </a:lnTo>
                <a:close/>
              </a:path>
            </a:pathLst>
          </a:custGeom>
          <a:gradFill>
            <a:gsLst>
              <a:gs pos="10000">
                <a:srgbClr val="301B92"/>
              </a:gs>
              <a:gs pos="100000">
                <a:srgbClr val="673BB7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5E9DA42E-B221-4BBE-B651-F7171591BCD7}"/>
              </a:ext>
            </a:extLst>
          </p:cNvPr>
          <p:cNvSpPr>
            <a:spLocks/>
          </p:cNvSpPr>
          <p:nvPr/>
        </p:nvSpPr>
        <p:spPr bwMode="auto">
          <a:xfrm>
            <a:off x="0" y="5905331"/>
            <a:ext cx="1901425" cy="952668"/>
          </a:xfrm>
          <a:custGeom>
            <a:avLst/>
            <a:gdLst>
              <a:gd name="T0" fmla="*/ 2048 w 2048"/>
              <a:gd name="T1" fmla="*/ 1024 h 1024"/>
              <a:gd name="T2" fmla="*/ 0 w 2048"/>
              <a:gd name="T3" fmla="*/ 1024 h 1024"/>
              <a:gd name="T4" fmla="*/ 0 w 2048"/>
              <a:gd name="T5" fmla="*/ 0 h 1024"/>
              <a:gd name="T6" fmla="*/ 2048 w 2048"/>
              <a:gd name="T7" fmla="*/ 1024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1024">
                <a:moveTo>
                  <a:pt x="2048" y="1024"/>
                </a:moveTo>
                <a:cubicBezTo>
                  <a:pt x="0" y="1024"/>
                  <a:pt x="0" y="1024"/>
                  <a:pt x="0" y="1024"/>
                </a:cubicBezTo>
                <a:cubicBezTo>
                  <a:pt x="0" y="0"/>
                  <a:pt x="0" y="0"/>
                  <a:pt x="0" y="0"/>
                </a:cubicBezTo>
                <a:cubicBezTo>
                  <a:pt x="880" y="66"/>
                  <a:pt x="1621" y="411"/>
                  <a:pt x="2048" y="1024"/>
                </a:cubicBezTo>
                <a:close/>
              </a:path>
            </a:pathLst>
          </a:custGeom>
          <a:gradFill>
            <a:gsLst>
              <a:gs pos="10000">
                <a:srgbClr val="301B92"/>
              </a:gs>
              <a:gs pos="100000">
                <a:srgbClr val="673BB7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3D6466C-3EE8-434C-B5AB-98205AEEA6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334" y="4602222"/>
            <a:ext cx="3383666" cy="22557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CAA64A4-91BA-448F-9474-7895F9C6DB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861" y="2096941"/>
            <a:ext cx="2813885" cy="211920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E79C5D16-8087-4587-9A0A-A0570C73E0E7}"/>
              </a:ext>
            </a:extLst>
          </p:cNvPr>
          <p:cNvCxnSpPr/>
          <p:nvPr/>
        </p:nvCxnSpPr>
        <p:spPr>
          <a:xfrm>
            <a:off x="1926694" y="6124097"/>
            <a:ext cx="4356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3F48F6-739E-4659-B107-DABA716A2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0" y="1122364"/>
            <a:ext cx="7035300" cy="2578780"/>
          </a:xfrm>
        </p:spPr>
        <p:txBody>
          <a:bodyPr wrap="square" anchor="t">
            <a:noAutofit/>
          </a:bodyPr>
          <a:lstStyle>
            <a:lvl1pPr algn="l">
              <a:defRPr lang="en-US" sz="6600" b="1" kern="12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12EDA6-C656-492A-A9CA-44B03C6391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232297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27AEF91-6492-4B0C-A844-2296473B58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505320"/>
            <a:ext cx="182880" cy="182880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xmlns="" id="{828AA7FF-D902-41DB-A12A-45135201E8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0943" y="6175935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Email Address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F1EDDD62-43C6-4DEE-BBD9-CD0004E7EB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3874" y="646021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Phone No.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xmlns="" id="{A2C7AAB1-B948-41DB-961F-028BB57DF5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7678" y="553776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Department Name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xmlns="" id="{C96060B2-EF39-4FB2-9CFA-77C6391DC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7677" y="5273332"/>
            <a:ext cx="5581039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dirty="0">
                <a:gradFill flip="none" rotWithShape="1">
                  <a:gsLst>
                    <a:gs pos="10000">
                      <a:srgbClr val="301B92"/>
                    </a:gs>
                    <a:gs pos="100000">
                      <a:srgbClr val="673BB7"/>
                    </a:gs>
                  </a:gsLst>
                  <a:lin ang="0" scaled="1"/>
                  <a:tileRect/>
                </a:gra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your Author Name (i.e. Prof. Jay R </a:t>
            </a:r>
            <a:r>
              <a:rPr lang="en-US" dirty="0" err="1"/>
              <a:t>Dhamsaniya</a:t>
            </a:r>
            <a:r>
              <a:rPr lang="en-US" dirty="0"/>
              <a:t>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917B14A-5130-41DB-8F00-6C6611C994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842" y="307556"/>
            <a:ext cx="3573889" cy="8219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4C1356C-E4AA-4B27-A93C-BE84F5D9C6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8" y="837717"/>
            <a:ext cx="1087893" cy="772151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070A7F06-98AB-45B4-A79D-A6DF8C25D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756" y="20384"/>
            <a:ext cx="4646358" cy="734653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Subject Name (Short Name)</a:t>
            </a:r>
          </a:p>
          <a:p>
            <a:pPr lvl="0"/>
            <a:r>
              <a:rPr lang="en-US" dirty="0"/>
              <a:t>GTU # Subject Code</a:t>
            </a:r>
          </a:p>
        </p:txBody>
      </p:sp>
      <p:pic>
        <p:nvPicPr>
          <p:cNvPr id="21" name="Picture 20" descr="User icon Royalty Free Vector Image - VectorStock">
            <a:extLst>
              <a:ext uri="{FF2B5EF4-FFF2-40B4-BE49-F238E27FC236}">
                <a16:creationId xmlns:a16="http://schemas.microsoft.com/office/drawing/2014/main" xmlns="" id="{BE300026-40E8-4FB1-998A-9CEB5F7A1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68" y="5211250"/>
            <a:ext cx="1353600" cy="1353600"/>
          </a:xfrm>
          <a:custGeom>
            <a:avLst/>
            <a:gdLst>
              <a:gd name="connsiteX0" fmla="*/ 1522095 w 3044190"/>
              <a:gd name="connsiteY0" fmla="*/ 0 h 3044190"/>
              <a:gd name="connsiteX1" fmla="*/ 3044190 w 3044190"/>
              <a:gd name="connsiteY1" fmla="*/ 1522095 h 3044190"/>
              <a:gd name="connsiteX2" fmla="*/ 1522095 w 3044190"/>
              <a:gd name="connsiteY2" fmla="*/ 3044190 h 3044190"/>
              <a:gd name="connsiteX3" fmla="*/ 0 w 3044190"/>
              <a:gd name="connsiteY3" fmla="*/ 1522095 h 3044190"/>
              <a:gd name="connsiteX4" fmla="*/ 1522095 w 3044190"/>
              <a:gd name="connsiteY4" fmla="*/ 0 h 30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190" h="3044190">
                <a:moveTo>
                  <a:pt x="1522095" y="0"/>
                </a:moveTo>
                <a:cubicBezTo>
                  <a:pt x="2362725" y="0"/>
                  <a:pt x="3044190" y="681465"/>
                  <a:pt x="3044190" y="1522095"/>
                </a:cubicBezTo>
                <a:cubicBezTo>
                  <a:pt x="3044190" y="2362725"/>
                  <a:pt x="2362725" y="3044190"/>
                  <a:pt x="1522095" y="3044190"/>
                </a:cubicBezTo>
                <a:cubicBezTo>
                  <a:pt x="681465" y="3044190"/>
                  <a:pt x="0" y="2362725"/>
                  <a:pt x="0" y="1522095"/>
                </a:cubicBezTo>
                <a:cubicBezTo>
                  <a:pt x="0" y="681465"/>
                  <a:pt x="681465" y="0"/>
                  <a:pt x="1522095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DB3B5E9B-B4F0-4E85-954A-F7CC04BBF2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9" y="5211251"/>
            <a:ext cx="1353599" cy="1353599"/>
          </a:xfrm>
          <a:custGeom>
            <a:avLst/>
            <a:gdLst>
              <a:gd name="connsiteX0" fmla="*/ 1945481 w 3890962"/>
              <a:gd name="connsiteY0" fmla="*/ 0 h 3890962"/>
              <a:gd name="connsiteX1" fmla="*/ 3890962 w 3890962"/>
              <a:gd name="connsiteY1" fmla="*/ 1945481 h 3890962"/>
              <a:gd name="connsiteX2" fmla="*/ 1945481 w 3890962"/>
              <a:gd name="connsiteY2" fmla="*/ 3890962 h 3890962"/>
              <a:gd name="connsiteX3" fmla="*/ 0 w 3890962"/>
              <a:gd name="connsiteY3" fmla="*/ 1945481 h 3890962"/>
              <a:gd name="connsiteX4" fmla="*/ 1945481 w 3890962"/>
              <a:gd name="connsiteY4" fmla="*/ 0 h 38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0962" h="3890962">
                <a:moveTo>
                  <a:pt x="1945481" y="0"/>
                </a:moveTo>
                <a:cubicBezTo>
                  <a:pt x="3019940" y="0"/>
                  <a:pt x="3890962" y="871022"/>
                  <a:pt x="3890962" y="1945481"/>
                </a:cubicBezTo>
                <a:cubicBezTo>
                  <a:pt x="3890962" y="3019940"/>
                  <a:pt x="3019940" y="3890962"/>
                  <a:pt x="1945481" y="3890962"/>
                </a:cubicBezTo>
                <a:cubicBezTo>
                  <a:pt x="871022" y="3890962"/>
                  <a:pt x="0" y="3019940"/>
                  <a:pt x="0" y="1945481"/>
                </a:cubicBezTo>
                <a:cubicBezTo>
                  <a:pt x="0" y="871022"/>
                  <a:pt x="871022" y="0"/>
                  <a:pt x="1945481" y="0"/>
                </a:cubicBez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3171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92D9CA8-FA74-4E19-A847-B04F90FC1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A9211E-289E-4822-AE7F-7B95A873EBBD}"/>
              </a:ext>
            </a:extLst>
          </p:cNvPr>
          <p:cNvSpPr txBox="1"/>
          <p:nvPr/>
        </p:nvSpPr>
        <p:spPr>
          <a:xfrm>
            <a:off x="1837677" y="5802204"/>
            <a:ext cx="4514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Darshan Institute of Engineering &amp; Technology, Rajkot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xmlns="" id="{EB889181-F145-4E62-A282-E5B77978D1F3}"/>
              </a:ext>
            </a:extLst>
          </p:cNvPr>
          <p:cNvSpPr>
            <a:spLocks/>
          </p:cNvSpPr>
          <p:nvPr/>
        </p:nvSpPr>
        <p:spPr bwMode="auto">
          <a:xfrm>
            <a:off x="2554514" y="1"/>
            <a:ext cx="5255702" cy="1335004"/>
          </a:xfrm>
          <a:custGeom>
            <a:avLst/>
            <a:gdLst>
              <a:gd name="T0" fmla="*/ 2048 w 2048"/>
              <a:gd name="T1" fmla="*/ 0 h 517"/>
              <a:gd name="T2" fmla="*/ 1934 w 2048"/>
              <a:gd name="T3" fmla="*/ 72 h 517"/>
              <a:gd name="T4" fmla="*/ 0 w 2048"/>
              <a:gd name="T5" fmla="*/ 0 h 517"/>
              <a:gd name="T6" fmla="*/ 2048 w 2048"/>
              <a:gd name="T7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517">
                <a:moveTo>
                  <a:pt x="2048" y="0"/>
                </a:moveTo>
                <a:cubicBezTo>
                  <a:pt x="2011" y="25"/>
                  <a:pt x="1973" y="49"/>
                  <a:pt x="1934" y="72"/>
                </a:cubicBezTo>
                <a:cubicBezTo>
                  <a:pt x="1177" y="517"/>
                  <a:pt x="332" y="480"/>
                  <a:pt x="0" y="0"/>
                </a:cubicBezTo>
                <a:lnTo>
                  <a:pt x="2048" y="0"/>
                </a:lnTo>
                <a:close/>
              </a:path>
            </a:pathLst>
          </a:custGeom>
          <a:gradFill>
            <a:gsLst>
              <a:gs pos="10000">
                <a:srgbClr val="0E47A1"/>
              </a:gs>
              <a:gs pos="100000">
                <a:srgbClr val="03A9F5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5E9DA42E-B221-4BBE-B651-F7171591BCD7}"/>
              </a:ext>
            </a:extLst>
          </p:cNvPr>
          <p:cNvSpPr>
            <a:spLocks/>
          </p:cNvSpPr>
          <p:nvPr/>
        </p:nvSpPr>
        <p:spPr bwMode="auto">
          <a:xfrm>
            <a:off x="0" y="5905331"/>
            <a:ext cx="1901425" cy="952668"/>
          </a:xfrm>
          <a:custGeom>
            <a:avLst/>
            <a:gdLst>
              <a:gd name="T0" fmla="*/ 2048 w 2048"/>
              <a:gd name="T1" fmla="*/ 1024 h 1024"/>
              <a:gd name="T2" fmla="*/ 0 w 2048"/>
              <a:gd name="T3" fmla="*/ 1024 h 1024"/>
              <a:gd name="T4" fmla="*/ 0 w 2048"/>
              <a:gd name="T5" fmla="*/ 0 h 1024"/>
              <a:gd name="T6" fmla="*/ 2048 w 2048"/>
              <a:gd name="T7" fmla="*/ 1024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1024">
                <a:moveTo>
                  <a:pt x="2048" y="1024"/>
                </a:moveTo>
                <a:cubicBezTo>
                  <a:pt x="0" y="1024"/>
                  <a:pt x="0" y="1024"/>
                  <a:pt x="0" y="1024"/>
                </a:cubicBezTo>
                <a:cubicBezTo>
                  <a:pt x="0" y="0"/>
                  <a:pt x="0" y="0"/>
                  <a:pt x="0" y="0"/>
                </a:cubicBezTo>
                <a:cubicBezTo>
                  <a:pt x="880" y="66"/>
                  <a:pt x="1621" y="411"/>
                  <a:pt x="2048" y="1024"/>
                </a:cubicBezTo>
                <a:close/>
              </a:path>
            </a:pathLst>
          </a:custGeom>
          <a:gradFill>
            <a:gsLst>
              <a:gs pos="10000">
                <a:srgbClr val="0E47A1"/>
              </a:gs>
              <a:gs pos="100000">
                <a:srgbClr val="03A9F5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3D6466C-3EE8-434C-B5AB-98205AEEA6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334" y="4602222"/>
            <a:ext cx="3383666" cy="22557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CAA64A4-91BA-448F-9474-7895F9C6DB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861" y="2096941"/>
            <a:ext cx="2813885" cy="211920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E79C5D16-8087-4587-9A0A-A0570C73E0E7}"/>
              </a:ext>
            </a:extLst>
          </p:cNvPr>
          <p:cNvCxnSpPr/>
          <p:nvPr/>
        </p:nvCxnSpPr>
        <p:spPr>
          <a:xfrm>
            <a:off x="1926694" y="6124097"/>
            <a:ext cx="4356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3F48F6-739E-4659-B107-DABA716A2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0" y="1122364"/>
            <a:ext cx="7035300" cy="2578780"/>
          </a:xfrm>
        </p:spPr>
        <p:txBody>
          <a:bodyPr wrap="square" anchor="t">
            <a:noAutofit/>
          </a:bodyPr>
          <a:lstStyle>
            <a:lvl1pPr algn="l">
              <a:defRPr lang="en-US" sz="6600" b="1" kern="12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12EDA6-C656-492A-A9CA-44B03C6391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232297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27AEF91-6492-4B0C-A844-2296473B58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505320"/>
            <a:ext cx="182880" cy="182880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xmlns="" id="{828AA7FF-D902-41DB-A12A-45135201E8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0943" y="6175935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Email Address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F1EDDD62-43C6-4DEE-BBD9-CD0004E7EB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3874" y="646021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Phone No.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xmlns="" id="{A2C7AAB1-B948-41DB-961F-028BB57DF5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7678" y="553776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Department Name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xmlns="" id="{C96060B2-EF39-4FB2-9CFA-77C6391DC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7677" y="5273332"/>
            <a:ext cx="5581039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dirty="0">
                <a:gradFill flip="none" rotWithShape="1">
                  <a:gsLst>
                    <a:gs pos="10000">
                      <a:srgbClr val="0E47A1"/>
                    </a:gs>
                    <a:gs pos="100000">
                      <a:srgbClr val="03A9F5"/>
                    </a:gs>
                  </a:gsLst>
                  <a:lin ang="0" scaled="1"/>
                  <a:tileRect/>
                </a:gra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your Author Name (i.e. Prof. Jay R </a:t>
            </a:r>
            <a:r>
              <a:rPr lang="en-US" dirty="0" err="1"/>
              <a:t>Dhamsaniya</a:t>
            </a:r>
            <a:r>
              <a:rPr lang="en-US" dirty="0"/>
              <a:t>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917B14A-5130-41DB-8F00-6C6611C994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842" y="307556"/>
            <a:ext cx="3573889" cy="8219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4C1356C-E4AA-4B27-A93C-BE84F5D9C6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8" y="837717"/>
            <a:ext cx="1087893" cy="772151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070A7F06-98AB-45B4-A79D-A6DF8C25D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756" y="20384"/>
            <a:ext cx="4646358" cy="734653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Subject Name (Short Name)</a:t>
            </a:r>
          </a:p>
          <a:p>
            <a:pPr lvl="0"/>
            <a:r>
              <a:rPr lang="en-US" dirty="0"/>
              <a:t>GTU # Subject Code</a:t>
            </a:r>
          </a:p>
        </p:txBody>
      </p:sp>
      <p:pic>
        <p:nvPicPr>
          <p:cNvPr id="21" name="Picture 20" descr="User icon Royalty Free Vector Image - VectorStock">
            <a:extLst>
              <a:ext uri="{FF2B5EF4-FFF2-40B4-BE49-F238E27FC236}">
                <a16:creationId xmlns:a16="http://schemas.microsoft.com/office/drawing/2014/main" xmlns="" id="{C3A13D11-EC6C-4E81-AD83-7AC73D273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68" y="5211250"/>
            <a:ext cx="1353600" cy="1353600"/>
          </a:xfrm>
          <a:custGeom>
            <a:avLst/>
            <a:gdLst>
              <a:gd name="connsiteX0" fmla="*/ 1522095 w 3044190"/>
              <a:gd name="connsiteY0" fmla="*/ 0 h 3044190"/>
              <a:gd name="connsiteX1" fmla="*/ 3044190 w 3044190"/>
              <a:gd name="connsiteY1" fmla="*/ 1522095 h 3044190"/>
              <a:gd name="connsiteX2" fmla="*/ 1522095 w 3044190"/>
              <a:gd name="connsiteY2" fmla="*/ 3044190 h 3044190"/>
              <a:gd name="connsiteX3" fmla="*/ 0 w 3044190"/>
              <a:gd name="connsiteY3" fmla="*/ 1522095 h 3044190"/>
              <a:gd name="connsiteX4" fmla="*/ 1522095 w 3044190"/>
              <a:gd name="connsiteY4" fmla="*/ 0 h 30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190" h="3044190">
                <a:moveTo>
                  <a:pt x="1522095" y="0"/>
                </a:moveTo>
                <a:cubicBezTo>
                  <a:pt x="2362725" y="0"/>
                  <a:pt x="3044190" y="681465"/>
                  <a:pt x="3044190" y="1522095"/>
                </a:cubicBezTo>
                <a:cubicBezTo>
                  <a:pt x="3044190" y="2362725"/>
                  <a:pt x="2362725" y="3044190"/>
                  <a:pt x="1522095" y="3044190"/>
                </a:cubicBezTo>
                <a:cubicBezTo>
                  <a:pt x="681465" y="3044190"/>
                  <a:pt x="0" y="2362725"/>
                  <a:pt x="0" y="1522095"/>
                </a:cubicBezTo>
                <a:cubicBezTo>
                  <a:pt x="0" y="681465"/>
                  <a:pt x="681465" y="0"/>
                  <a:pt x="1522095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85035EF3-F5FB-41C2-A0BE-B3AEF7556A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9" y="5211251"/>
            <a:ext cx="1353599" cy="1353599"/>
          </a:xfrm>
          <a:custGeom>
            <a:avLst/>
            <a:gdLst>
              <a:gd name="connsiteX0" fmla="*/ 1945481 w 3890962"/>
              <a:gd name="connsiteY0" fmla="*/ 0 h 3890962"/>
              <a:gd name="connsiteX1" fmla="*/ 3890962 w 3890962"/>
              <a:gd name="connsiteY1" fmla="*/ 1945481 h 3890962"/>
              <a:gd name="connsiteX2" fmla="*/ 1945481 w 3890962"/>
              <a:gd name="connsiteY2" fmla="*/ 3890962 h 3890962"/>
              <a:gd name="connsiteX3" fmla="*/ 0 w 3890962"/>
              <a:gd name="connsiteY3" fmla="*/ 1945481 h 3890962"/>
              <a:gd name="connsiteX4" fmla="*/ 1945481 w 3890962"/>
              <a:gd name="connsiteY4" fmla="*/ 0 h 38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0962" h="3890962">
                <a:moveTo>
                  <a:pt x="1945481" y="0"/>
                </a:moveTo>
                <a:cubicBezTo>
                  <a:pt x="3019940" y="0"/>
                  <a:pt x="3890962" y="871022"/>
                  <a:pt x="3890962" y="1945481"/>
                </a:cubicBezTo>
                <a:cubicBezTo>
                  <a:pt x="3890962" y="3019940"/>
                  <a:pt x="3019940" y="3890962"/>
                  <a:pt x="1945481" y="3890962"/>
                </a:cubicBezTo>
                <a:cubicBezTo>
                  <a:pt x="871022" y="3890962"/>
                  <a:pt x="0" y="3019940"/>
                  <a:pt x="0" y="1945481"/>
                </a:cubicBezTo>
                <a:cubicBezTo>
                  <a:pt x="0" y="871022"/>
                  <a:pt x="871022" y="0"/>
                  <a:pt x="1945481" y="0"/>
                </a:cubicBez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8236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Logo on 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967F7A9-F404-4412-B868-8EB67A41E2A4}"/>
              </a:ext>
            </a:extLst>
          </p:cNvPr>
          <p:cNvGrpSpPr/>
          <p:nvPr/>
        </p:nvGrpSpPr>
        <p:grpSpPr>
          <a:xfrm>
            <a:off x="9576895" y="861192"/>
            <a:ext cx="2554143" cy="587454"/>
            <a:chOff x="131177" y="5775962"/>
            <a:chExt cx="2530239" cy="5819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23F8D339-A0AA-4150-B7E8-C84E7F2AB7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177" y="5775962"/>
              <a:ext cx="2530238" cy="58195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112BAB0-1CB8-413D-970D-4F482F1A0EDB}"/>
                </a:ext>
              </a:extLst>
            </p:cNvPr>
            <p:cNvSpPr/>
            <p:nvPr userDrawn="1"/>
          </p:nvSpPr>
          <p:spPr>
            <a:xfrm>
              <a:off x="131178" y="5775962"/>
              <a:ext cx="2530238" cy="58195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CD05EDD-7D4D-4F15-B3BB-F4E2E35E1780}"/>
              </a:ext>
            </a:extLst>
          </p:cNvPr>
          <p:cNvSpPr/>
          <p:nvPr/>
        </p:nvSpPr>
        <p:spPr>
          <a:xfrm>
            <a:off x="0" y="6604000"/>
            <a:ext cx="12191998" cy="254000"/>
          </a:xfrm>
          <a:prstGeom prst="roundRect">
            <a:avLst>
              <a:gd name="adj" fmla="val 0"/>
            </a:avLst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1">
            <a:extLst>
              <a:ext uri="{FF2B5EF4-FFF2-40B4-BE49-F238E27FC236}">
                <a16:creationId xmlns:a16="http://schemas.microsoft.com/office/drawing/2014/main" xmlns="" id="{CA463A36-7025-4394-9467-8A3EC3425B00}"/>
              </a:ext>
            </a:extLst>
          </p:cNvPr>
          <p:cNvSpPr txBox="1">
            <a:spLocks/>
          </p:cNvSpPr>
          <p:nvPr/>
        </p:nvSpPr>
        <p:spPr>
          <a:xfrm>
            <a:off x="838200" y="6604000"/>
            <a:ext cx="27432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Prof.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Maulik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Trivedi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xmlns="" id="{BF2BE79E-EA17-4AB9-8CB5-714A52A6B2F5}"/>
              </a:ext>
            </a:extLst>
          </p:cNvPr>
          <p:cNvSpPr txBox="1">
            <a:spLocks/>
          </p:cNvSpPr>
          <p:nvPr/>
        </p:nvSpPr>
        <p:spPr>
          <a:xfrm>
            <a:off x="4038600" y="6604000"/>
            <a:ext cx="41148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3150710 (CN)  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Wingdings" panose="05000000000000000000" pitchFamily="2" charset="2"/>
                <a:ea typeface="Roboto Condensed Light" panose="02000000000000000000" pitchFamily="2" charset="0"/>
              </a:rPr>
              <a:t>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Practical 1 – Networking Devices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xmlns="" id="{FE084249-8DB7-4B0A-AA7A-A1A407FC0773}"/>
              </a:ext>
            </a:extLst>
          </p:cNvPr>
          <p:cNvSpPr txBox="1">
            <a:spLocks/>
          </p:cNvSpPr>
          <p:nvPr/>
        </p:nvSpPr>
        <p:spPr>
          <a:xfrm>
            <a:off x="8610600" y="6604000"/>
            <a:ext cx="27432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F2434F-F1F1-4B15-80AA-A2C3BF057F48}" type="slidenum">
              <a:rPr lang="en-US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pPr/>
              <a:t>‹#›</a:t>
            </a:fld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</a:endParaRPr>
          </a:p>
        </p:txBody>
      </p:sp>
      <p:pic>
        <p:nvPicPr>
          <p:cNvPr id="18" name="Shape 56">
            <a:extLst>
              <a:ext uri="{FF2B5EF4-FFF2-40B4-BE49-F238E27FC236}">
                <a16:creationId xmlns:a16="http://schemas.microsoft.com/office/drawing/2014/main" xmlns="" id="{ACB01872-4321-4181-A609-1C503C074C1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1120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CD07E8-CBAA-45BA-85CF-1233D4AA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1200"/>
          </a:xfrm>
          <a:solidFill>
            <a:srgbClr val="C0C0C0">
              <a:alpha val="50000"/>
            </a:srgbClr>
          </a:solidFill>
          <a:ln>
            <a:noFill/>
          </a:ln>
        </p:spPr>
        <p:txBody>
          <a:bodyPr lIns="216000" tIns="108000" rIns="216000" bIns="108000">
            <a:normAutofit/>
          </a:bodyPr>
          <a:lstStyle>
            <a:lvl1pPr>
              <a:defRPr lang="en-US" sz="3400" b="1" kern="12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6F4971-704E-42EF-A852-52D75741F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0" y="863444"/>
            <a:ext cx="11929641" cy="5590565"/>
          </a:xfrm>
        </p:spPr>
        <p:txBody>
          <a:bodyPr>
            <a:noAutofit/>
          </a:bodyPr>
          <a:lstStyle>
            <a:lvl1pPr marL="265113" indent="-265113" algn="just">
              <a:buClr>
                <a:schemeClr val="accent6"/>
              </a:buClr>
              <a:buFont typeface="Wingdings 3" panose="05040102010807070707" pitchFamily="18" charset="2"/>
              <a:buChar char=""/>
              <a:defRPr sz="2400">
                <a:solidFill>
                  <a:schemeClr val="tx1"/>
                </a:solidFill>
              </a:defRPr>
            </a:lvl1pPr>
            <a:lvl2pPr marL="809625" indent="-352425" algn="just">
              <a:buClr>
                <a:schemeClr val="accent6"/>
              </a:buClr>
              <a:buFont typeface="Wingdings 3" panose="05040102010807070707" pitchFamily="18" charset="2"/>
              <a:buChar char=""/>
              <a:defRPr sz="2000">
                <a:solidFill>
                  <a:schemeClr val="tx1"/>
                </a:solidFill>
              </a:defRPr>
            </a:lvl2pPr>
            <a:lvl3pPr marL="1143000" indent="-228600" algn="just">
              <a:buClr>
                <a:schemeClr val="accent6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3pPr>
            <a:lvl4pPr algn="just"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4pPr>
            <a:lvl5pPr algn="just"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5596C8C-2163-45E8-B709-8118C381771F}"/>
              </a:ext>
            </a:extLst>
          </p:cNvPr>
          <p:cNvCxnSpPr/>
          <p:nvPr/>
        </p:nvCxnSpPr>
        <p:spPr>
          <a:xfrm>
            <a:off x="0" y="711201"/>
            <a:ext cx="12192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86BF578-C91A-4942-95D5-11408C3CCACF}"/>
              </a:ext>
            </a:extLst>
          </p:cNvPr>
          <p:cNvCxnSpPr/>
          <p:nvPr/>
        </p:nvCxnSpPr>
        <p:spPr>
          <a:xfrm>
            <a:off x="0" y="6606251"/>
            <a:ext cx="12192000" cy="0"/>
          </a:xfrm>
          <a:prstGeom prst="line">
            <a:avLst/>
          </a:prstGeom>
          <a:ln w="12700">
            <a:solidFill>
              <a:schemeClr val="bg1">
                <a:lumMod val="75000"/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546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92D9CA8-FA74-4E19-A847-B04F90FC1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A9211E-289E-4822-AE7F-7B95A873EBBD}"/>
              </a:ext>
            </a:extLst>
          </p:cNvPr>
          <p:cNvSpPr txBox="1"/>
          <p:nvPr/>
        </p:nvSpPr>
        <p:spPr>
          <a:xfrm>
            <a:off x="1837677" y="5802204"/>
            <a:ext cx="4514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Darshan Institute of Engineering &amp; Technology, Rajkot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xmlns="" id="{EB889181-F145-4E62-A282-E5B77978D1F3}"/>
              </a:ext>
            </a:extLst>
          </p:cNvPr>
          <p:cNvSpPr>
            <a:spLocks/>
          </p:cNvSpPr>
          <p:nvPr/>
        </p:nvSpPr>
        <p:spPr bwMode="auto">
          <a:xfrm>
            <a:off x="2554514" y="1"/>
            <a:ext cx="5255702" cy="1335004"/>
          </a:xfrm>
          <a:custGeom>
            <a:avLst/>
            <a:gdLst>
              <a:gd name="T0" fmla="*/ 2048 w 2048"/>
              <a:gd name="T1" fmla="*/ 0 h 517"/>
              <a:gd name="T2" fmla="*/ 1934 w 2048"/>
              <a:gd name="T3" fmla="*/ 72 h 517"/>
              <a:gd name="T4" fmla="*/ 0 w 2048"/>
              <a:gd name="T5" fmla="*/ 0 h 517"/>
              <a:gd name="T6" fmla="*/ 2048 w 2048"/>
              <a:gd name="T7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517">
                <a:moveTo>
                  <a:pt x="2048" y="0"/>
                </a:moveTo>
                <a:cubicBezTo>
                  <a:pt x="2011" y="25"/>
                  <a:pt x="1973" y="49"/>
                  <a:pt x="1934" y="72"/>
                </a:cubicBezTo>
                <a:cubicBezTo>
                  <a:pt x="1177" y="517"/>
                  <a:pt x="332" y="480"/>
                  <a:pt x="0" y="0"/>
                </a:cubicBezTo>
                <a:lnTo>
                  <a:pt x="2048" y="0"/>
                </a:lnTo>
                <a:close/>
              </a:path>
            </a:pathLst>
          </a:custGeom>
          <a:gradFill>
            <a:gsLst>
              <a:gs pos="10000">
                <a:srgbClr val="B71B1C"/>
              </a:gs>
              <a:gs pos="100000">
                <a:srgbClr val="ED524F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5E9DA42E-B221-4BBE-B651-F7171591BCD7}"/>
              </a:ext>
            </a:extLst>
          </p:cNvPr>
          <p:cNvSpPr>
            <a:spLocks/>
          </p:cNvSpPr>
          <p:nvPr/>
        </p:nvSpPr>
        <p:spPr bwMode="auto">
          <a:xfrm>
            <a:off x="0" y="5905331"/>
            <a:ext cx="1901425" cy="952668"/>
          </a:xfrm>
          <a:custGeom>
            <a:avLst/>
            <a:gdLst>
              <a:gd name="T0" fmla="*/ 2048 w 2048"/>
              <a:gd name="T1" fmla="*/ 1024 h 1024"/>
              <a:gd name="T2" fmla="*/ 0 w 2048"/>
              <a:gd name="T3" fmla="*/ 1024 h 1024"/>
              <a:gd name="T4" fmla="*/ 0 w 2048"/>
              <a:gd name="T5" fmla="*/ 0 h 1024"/>
              <a:gd name="T6" fmla="*/ 2048 w 2048"/>
              <a:gd name="T7" fmla="*/ 1024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1024">
                <a:moveTo>
                  <a:pt x="2048" y="1024"/>
                </a:moveTo>
                <a:cubicBezTo>
                  <a:pt x="0" y="1024"/>
                  <a:pt x="0" y="1024"/>
                  <a:pt x="0" y="1024"/>
                </a:cubicBezTo>
                <a:cubicBezTo>
                  <a:pt x="0" y="0"/>
                  <a:pt x="0" y="0"/>
                  <a:pt x="0" y="0"/>
                </a:cubicBezTo>
                <a:cubicBezTo>
                  <a:pt x="880" y="66"/>
                  <a:pt x="1621" y="411"/>
                  <a:pt x="2048" y="1024"/>
                </a:cubicBezTo>
                <a:close/>
              </a:path>
            </a:pathLst>
          </a:custGeom>
          <a:gradFill>
            <a:gsLst>
              <a:gs pos="10000">
                <a:srgbClr val="B71B1C"/>
              </a:gs>
              <a:gs pos="100000">
                <a:srgbClr val="ED524F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3D6466C-3EE8-434C-B5AB-98205AEEA6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334" y="4602222"/>
            <a:ext cx="3383666" cy="22557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CAA64A4-91BA-448F-9474-7895F9C6DB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861" y="2096941"/>
            <a:ext cx="2813885" cy="211920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E79C5D16-8087-4587-9A0A-A0570C73E0E7}"/>
              </a:ext>
            </a:extLst>
          </p:cNvPr>
          <p:cNvCxnSpPr/>
          <p:nvPr/>
        </p:nvCxnSpPr>
        <p:spPr>
          <a:xfrm>
            <a:off x="1926694" y="6124097"/>
            <a:ext cx="4356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3F48F6-739E-4659-B107-DABA716A2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0" y="1122364"/>
            <a:ext cx="7035300" cy="2578780"/>
          </a:xfrm>
        </p:spPr>
        <p:txBody>
          <a:bodyPr wrap="square" anchor="t">
            <a:noAutofit/>
          </a:bodyPr>
          <a:lstStyle>
            <a:lvl1pPr algn="l">
              <a:defRPr lang="en-US" sz="6600" b="1" kern="12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12EDA6-C656-492A-A9CA-44B03C6391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232297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27AEF91-6492-4B0C-A844-2296473B58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505320"/>
            <a:ext cx="182880" cy="182880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xmlns="" id="{828AA7FF-D902-41DB-A12A-45135201E8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0943" y="6175935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Email Address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F1EDDD62-43C6-4DEE-BBD9-CD0004E7EB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3874" y="646021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Phone No.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xmlns="" id="{A2C7AAB1-B948-41DB-961F-028BB57DF5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7678" y="553776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Department Name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xmlns="" id="{C96060B2-EF39-4FB2-9CFA-77C6391DC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7677" y="5273332"/>
            <a:ext cx="5581039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dirty="0">
                <a:gradFill flip="none" rotWithShape="1">
                  <a:gsLst>
                    <a:gs pos="10000">
                      <a:srgbClr val="B71B1C"/>
                    </a:gs>
                    <a:gs pos="100000">
                      <a:srgbClr val="ED524F"/>
                    </a:gs>
                  </a:gsLst>
                  <a:lin ang="0" scaled="1"/>
                  <a:tileRect/>
                </a:gra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your Author Name (i.e. Prof. Jay R </a:t>
            </a:r>
            <a:r>
              <a:rPr lang="en-US" dirty="0" err="1"/>
              <a:t>Dhamsaniya</a:t>
            </a:r>
            <a:r>
              <a:rPr lang="en-US" dirty="0"/>
              <a:t>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917B14A-5130-41DB-8F00-6C6611C994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842" y="307556"/>
            <a:ext cx="3573889" cy="8219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4C1356C-E4AA-4B27-A93C-BE84F5D9C6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8" y="837717"/>
            <a:ext cx="1087893" cy="772151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070A7F06-98AB-45B4-A79D-A6DF8C25D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756" y="20384"/>
            <a:ext cx="4646358" cy="734653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Subject Name (Short Name)</a:t>
            </a:r>
          </a:p>
          <a:p>
            <a:pPr lvl="0"/>
            <a:r>
              <a:rPr lang="en-US" dirty="0"/>
              <a:t>GTU # Subject Code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7B7B864-C091-4493-B14B-F5B61B586EE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499" y="5214354"/>
            <a:ext cx="1354234" cy="1354234"/>
          </a:xfrm>
          <a:custGeom>
            <a:avLst/>
            <a:gdLst>
              <a:gd name="connsiteX0" fmla="*/ 2286000 w 4572000"/>
              <a:gd name="connsiteY0" fmla="*/ 0 h 4572000"/>
              <a:gd name="connsiteX1" fmla="*/ 4572000 w 4572000"/>
              <a:gd name="connsiteY1" fmla="*/ 2286000 h 4572000"/>
              <a:gd name="connsiteX2" fmla="*/ 2286000 w 4572000"/>
              <a:gd name="connsiteY2" fmla="*/ 4572000 h 4572000"/>
              <a:gd name="connsiteX3" fmla="*/ 0 w 4572000"/>
              <a:gd name="connsiteY3" fmla="*/ 2286000 h 4572000"/>
              <a:gd name="connsiteX4" fmla="*/ 2286000 w 4572000"/>
              <a:gd name="connsiteY4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4572000">
                <a:moveTo>
                  <a:pt x="2286000" y="0"/>
                </a:moveTo>
                <a:cubicBezTo>
                  <a:pt x="3548523" y="0"/>
                  <a:pt x="4572000" y="1023477"/>
                  <a:pt x="4572000" y="2286000"/>
                </a:cubicBezTo>
                <a:cubicBezTo>
                  <a:pt x="4572000" y="3548523"/>
                  <a:pt x="3548523" y="4572000"/>
                  <a:pt x="2286000" y="4572000"/>
                </a:cubicBezTo>
                <a:cubicBezTo>
                  <a:pt x="1023477" y="4572000"/>
                  <a:pt x="0" y="3548523"/>
                  <a:pt x="0" y="2286000"/>
                </a:cubicBezTo>
                <a:cubicBezTo>
                  <a:pt x="0" y="1023477"/>
                  <a:pt x="1023477" y="0"/>
                  <a:pt x="2286000" y="0"/>
                </a:cubicBezTo>
                <a:close/>
              </a:path>
            </a:pathLst>
          </a:custGeom>
          <a:noFill/>
          <a:ln w="6350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21" name="Picture 20" descr="User icon Royalty Free Vector Image - VectorStock">
            <a:extLst>
              <a:ext uri="{FF2B5EF4-FFF2-40B4-BE49-F238E27FC236}">
                <a16:creationId xmlns:a16="http://schemas.microsoft.com/office/drawing/2014/main" xmlns="" id="{177B86E9-222D-4757-BE64-59540DB79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68" y="5211250"/>
            <a:ext cx="1353600" cy="1353600"/>
          </a:xfrm>
          <a:custGeom>
            <a:avLst/>
            <a:gdLst>
              <a:gd name="connsiteX0" fmla="*/ 1522095 w 3044190"/>
              <a:gd name="connsiteY0" fmla="*/ 0 h 3044190"/>
              <a:gd name="connsiteX1" fmla="*/ 3044190 w 3044190"/>
              <a:gd name="connsiteY1" fmla="*/ 1522095 h 3044190"/>
              <a:gd name="connsiteX2" fmla="*/ 1522095 w 3044190"/>
              <a:gd name="connsiteY2" fmla="*/ 3044190 h 3044190"/>
              <a:gd name="connsiteX3" fmla="*/ 0 w 3044190"/>
              <a:gd name="connsiteY3" fmla="*/ 1522095 h 3044190"/>
              <a:gd name="connsiteX4" fmla="*/ 1522095 w 3044190"/>
              <a:gd name="connsiteY4" fmla="*/ 0 h 30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190" h="3044190">
                <a:moveTo>
                  <a:pt x="1522095" y="0"/>
                </a:moveTo>
                <a:cubicBezTo>
                  <a:pt x="2362725" y="0"/>
                  <a:pt x="3044190" y="681465"/>
                  <a:pt x="3044190" y="1522095"/>
                </a:cubicBezTo>
                <a:cubicBezTo>
                  <a:pt x="3044190" y="2362725"/>
                  <a:pt x="2362725" y="3044190"/>
                  <a:pt x="1522095" y="3044190"/>
                </a:cubicBezTo>
                <a:cubicBezTo>
                  <a:pt x="681465" y="3044190"/>
                  <a:pt x="0" y="2362725"/>
                  <a:pt x="0" y="1522095"/>
                </a:cubicBezTo>
                <a:cubicBezTo>
                  <a:pt x="0" y="681465"/>
                  <a:pt x="681465" y="0"/>
                  <a:pt x="1522095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8ABCD18B-D4E0-41E4-8162-7E83CB11D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9" y="5211251"/>
            <a:ext cx="1353599" cy="1353599"/>
          </a:xfrm>
          <a:custGeom>
            <a:avLst/>
            <a:gdLst>
              <a:gd name="connsiteX0" fmla="*/ 1945481 w 3890962"/>
              <a:gd name="connsiteY0" fmla="*/ 0 h 3890962"/>
              <a:gd name="connsiteX1" fmla="*/ 3890962 w 3890962"/>
              <a:gd name="connsiteY1" fmla="*/ 1945481 h 3890962"/>
              <a:gd name="connsiteX2" fmla="*/ 1945481 w 3890962"/>
              <a:gd name="connsiteY2" fmla="*/ 3890962 h 3890962"/>
              <a:gd name="connsiteX3" fmla="*/ 0 w 3890962"/>
              <a:gd name="connsiteY3" fmla="*/ 1945481 h 3890962"/>
              <a:gd name="connsiteX4" fmla="*/ 1945481 w 3890962"/>
              <a:gd name="connsiteY4" fmla="*/ 0 h 38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0962" h="3890962">
                <a:moveTo>
                  <a:pt x="1945481" y="0"/>
                </a:moveTo>
                <a:cubicBezTo>
                  <a:pt x="3019940" y="0"/>
                  <a:pt x="3890962" y="871022"/>
                  <a:pt x="3890962" y="1945481"/>
                </a:cubicBezTo>
                <a:cubicBezTo>
                  <a:pt x="3890962" y="3019940"/>
                  <a:pt x="3019940" y="3890962"/>
                  <a:pt x="1945481" y="3890962"/>
                </a:cubicBezTo>
                <a:cubicBezTo>
                  <a:pt x="871022" y="3890962"/>
                  <a:pt x="0" y="3019940"/>
                  <a:pt x="0" y="1945481"/>
                </a:cubicBezTo>
                <a:cubicBezTo>
                  <a:pt x="0" y="871022"/>
                  <a:pt x="871022" y="0"/>
                  <a:pt x="1945481" y="0"/>
                </a:cubicBez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90158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92D9CA8-FA74-4E19-A847-B04F90FC1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A9211E-289E-4822-AE7F-7B95A873EBBD}"/>
              </a:ext>
            </a:extLst>
          </p:cNvPr>
          <p:cNvSpPr txBox="1"/>
          <p:nvPr/>
        </p:nvSpPr>
        <p:spPr>
          <a:xfrm>
            <a:off x="1837677" y="5802204"/>
            <a:ext cx="4514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Darshan Institute of Engineering &amp; Technology, Rajkot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xmlns="" id="{EB889181-F145-4E62-A282-E5B77978D1F3}"/>
              </a:ext>
            </a:extLst>
          </p:cNvPr>
          <p:cNvSpPr>
            <a:spLocks/>
          </p:cNvSpPr>
          <p:nvPr/>
        </p:nvSpPr>
        <p:spPr bwMode="auto">
          <a:xfrm>
            <a:off x="2554514" y="1"/>
            <a:ext cx="5255702" cy="1335004"/>
          </a:xfrm>
          <a:custGeom>
            <a:avLst/>
            <a:gdLst>
              <a:gd name="T0" fmla="*/ 2048 w 2048"/>
              <a:gd name="T1" fmla="*/ 0 h 517"/>
              <a:gd name="T2" fmla="*/ 1934 w 2048"/>
              <a:gd name="T3" fmla="*/ 72 h 517"/>
              <a:gd name="T4" fmla="*/ 0 w 2048"/>
              <a:gd name="T5" fmla="*/ 0 h 517"/>
              <a:gd name="T6" fmla="*/ 2048 w 2048"/>
              <a:gd name="T7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517">
                <a:moveTo>
                  <a:pt x="2048" y="0"/>
                </a:moveTo>
                <a:cubicBezTo>
                  <a:pt x="2011" y="25"/>
                  <a:pt x="1973" y="49"/>
                  <a:pt x="1934" y="72"/>
                </a:cubicBezTo>
                <a:cubicBezTo>
                  <a:pt x="1177" y="517"/>
                  <a:pt x="332" y="480"/>
                  <a:pt x="0" y="0"/>
                </a:cubicBezTo>
                <a:lnTo>
                  <a:pt x="2048" y="0"/>
                </a:lnTo>
                <a:close/>
              </a:path>
            </a:pathLst>
          </a:custGeom>
          <a:gradFill>
            <a:gsLst>
              <a:gs pos="10000">
                <a:srgbClr val="890E4F"/>
              </a:gs>
              <a:gs pos="100000">
                <a:srgbClr val="D81A6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5E9DA42E-B221-4BBE-B651-F7171591BCD7}"/>
              </a:ext>
            </a:extLst>
          </p:cNvPr>
          <p:cNvSpPr>
            <a:spLocks/>
          </p:cNvSpPr>
          <p:nvPr/>
        </p:nvSpPr>
        <p:spPr bwMode="auto">
          <a:xfrm>
            <a:off x="0" y="5905331"/>
            <a:ext cx="1901425" cy="952668"/>
          </a:xfrm>
          <a:custGeom>
            <a:avLst/>
            <a:gdLst>
              <a:gd name="T0" fmla="*/ 2048 w 2048"/>
              <a:gd name="T1" fmla="*/ 1024 h 1024"/>
              <a:gd name="T2" fmla="*/ 0 w 2048"/>
              <a:gd name="T3" fmla="*/ 1024 h 1024"/>
              <a:gd name="T4" fmla="*/ 0 w 2048"/>
              <a:gd name="T5" fmla="*/ 0 h 1024"/>
              <a:gd name="T6" fmla="*/ 2048 w 2048"/>
              <a:gd name="T7" fmla="*/ 1024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1024">
                <a:moveTo>
                  <a:pt x="2048" y="1024"/>
                </a:moveTo>
                <a:cubicBezTo>
                  <a:pt x="0" y="1024"/>
                  <a:pt x="0" y="1024"/>
                  <a:pt x="0" y="1024"/>
                </a:cubicBezTo>
                <a:cubicBezTo>
                  <a:pt x="0" y="0"/>
                  <a:pt x="0" y="0"/>
                  <a:pt x="0" y="0"/>
                </a:cubicBezTo>
                <a:cubicBezTo>
                  <a:pt x="880" y="66"/>
                  <a:pt x="1621" y="411"/>
                  <a:pt x="2048" y="1024"/>
                </a:cubicBezTo>
                <a:close/>
              </a:path>
            </a:pathLst>
          </a:custGeom>
          <a:gradFill>
            <a:gsLst>
              <a:gs pos="10000">
                <a:srgbClr val="890E4F"/>
              </a:gs>
              <a:gs pos="100000">
                <a:srgbClr val="D81A6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3D6466C-3EE8-434C-B5AB-98205AEEA6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334" y="4602222"/>
            <a:ext cx="3383666" cy="22557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CAA64A4-91BA-448F-9474-7895F9C6DB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861" y="2096941"/>
            <a:ext cx="2813885" cy="211920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E79C5D16-8087-4587-9A0A-A0570C73E0E7}"/>
              </a:ext>
            </a:extLst>
          </p:cNvPr>
          <p:cNvCxnSpPr/>
          <p:nvPr/>
        </p:nvCxnSpPr>
        <p:spPr>
          <a:xfrm>
            <a:off x="1926694" y="6124097"/>
            <a:ext cx="4356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3F48F6-739E-4659-B107-DABA716A2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90" y="1122364"/>
            <a:ext cx="7035300" cy="2578780"/>
          </a:xfrm>
        </p:spPr>
        <p:txBody>
          <a:bodyPr wrap="square" anchor="t">
            <a:noAutofit/>
          </a:bodyPr>
          <a:lstStyle>
            <a:lvl1pPr algn="l">
              <a:defRPr lang="en-US" sz="6600" b="1" kern="12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12EDA6-C656-492A-A9CA-44B03C6391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232297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27AEF91-6492-4B0C-A844-2296473B58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505320"/>
            <a:ext cx="182880" cy="182880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xmlns="" id="{828AA7FF-D902-41DB-A12A-45135201E8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0943" y="6175935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Email Address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F1EDDD62-43C6-4DEE-BBD9-CD0004E7EB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3874" y="646021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Phone No.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xmlns="" id="{A2C7AAB1-B948-41DB-961F-028BB57DF5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7678" y="553776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Department Name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xmlns="" id="{C96060B2-EF39-4FB2-9CFA-77C6391DC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7677" y="5273332"/>
            <a:ext cx="5581039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dirty="0">
                <a:gradFill flip="none" rotWithShape="1">
                  <a:gsLst>
                    <a:gs pos="10000">
                      <a:srgbClr val="890E4F"/>
                    </a:gs>
                    <a:gs pos="100000">
                      <a:srgbClr val="D81A60"/>
                    </a:gs>
                  </a:gsLst>
                  <a:lin ang="0" scaled="1"/>
                  <a:tileRect/>
                </a:gra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your Author Name (i.e. Prof. Jay R </a:t>
            </a:r>
            <a:r>
              <a:rPr lang="en-US" dirty="0" err="1"/>
              <a:t>Dhamsaniya</a:t>
            </a:r>
            <a:r>
              <a:rPr lang="en-US" dirty="0"/>
              <a:t>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917B14A-5130-41DB-8F00-6C6611C994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842" y="307556"/>
            <a:ext cx="3573889" cy="8219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4C1356C-E4AA-4B27-A93C-BE84F5D9C6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8" y="837717"/>
            <a:ext cx="1087893" cy="772151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070A7F06-98AB-45B4-A79D-A6DF8C25D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756" y="20384"/>
            <a:ext cx="4646358" cy="734653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Subject Name (Short Name)</a:t>
            </a:r>
          </a:p>
          <a:p>
            <a:pPr lvl="0"/>
            <a:r>
              <a:rPr lang="en-US" dirty="0"/>
              <a:t>GTU # Subject Code</a:t>
            </a:r>
          </a:p>
        </p:txBody>
      </p:sp>
      <p:pic>
        <p:nvPicPr>
          <p:cNvPr id="21" name="Picture 20" descr="User icon Royalty Free Vector Image - VectorStock">
            <a:extLst>
              <a:ext uri="{FF2B5EF4-FFF2-40B4-BE49-F238E27FC236}">
                <a16:creationId xmlns:a16="http://schemas.microsoft.com/office/drawing/2014/main" xmlns="" id="{A2F1AAAC-C051-4A31-837B-4A9977722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68" y="5211250"/>
            <a:ext cx="1353600" cy="1353600"/>
          </a:xfrm>
          <a:custGeom>
            <a:avLst/>
            <a:gdLst>
              <a:gd name="connsiteX0" fmla="*/ 1522095 w 3044190"/>
              <a:gd name="connsiteY0" fmla="*/ 0 h 3044190"/>
              <a:gd name="connsiteX1" fmla="*/ 3044190 w 3044190"/>
              <a:gd name="connsiteY1" fmla="*/ 1522095 h 3044190"/>
              <a:gd name="connsiteX2" fmla="*/ 1522095 w 3044190"/>
              <a:gd name="connsiteY2" fmla="*/ 3044190 h 3044190"/>
              <a:gd name="connsiteX3" fmla="*/ 0 w 3044190"/>
              <a:gd name="connsiteY3" fmla="*/ 1522095 h 3044190"/>
              <a:gd name="connsiteX4" fmla="*/ 1522095 w 3044190"/>
              <a:gd name="connsiteY4" fmla="*/ 0 h 30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190" h="3044190">
                <a:moveTo>
                  <a:pt x="1522095" y="0"/>
                </a:moveTo>
                <a:cubicBezTo>
                  <a:pt x="2362725" y="0"/>
                  <a:pt x="3044190" y="681465"/>
                  <a:pt x="3044190" y="1522095"/>
                </a:cubicBezTo>
                <a:cubicBezTo>
                  <a:pt x="3044190" y="2362725"/>
                  <a:pt x="2362725" y="3044190"/>
                  <a:pt x="1522095" y="3044190"/>
                </a:cubicBezTo>
                <a:cubicBezTo>
                  <a:pt x="681465" y="3044190"/>
                  <a:pt x="0" y="2362725"/>
                  <a:pt x="0" y="1522095"/>
                </a:cubicBezTo>
                <a:cubicBezTo>
                  <a:pt x="0" y="681465"/>
                  <a:pt x="681465" y="0"/>
                  <a:pt x="1522095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ADF34BDA-AFB4-4120-81EF-C0AB56D388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9" y="5211251"/>
            <a:ext cx="1353599" cy="1353599"/>
          </a:xfrm>
          <a:custGeom>
            <a:avLst/>
            <a:gdLst>
              <a:gd name="connsiteX0" fmla="*/ 1945481 w 3890962"/>
              <a:gd name="connsiteY0" fmla="*/ 0 h 3890962"/>
              <a:gd name="connsiteX1" fmla="*/ 3890962 w 3890962"/>
              <a:gd name="connsiteY1" fmla="*/ 1945481 h 3890962"/>
              <a:gd name="connsiteX2" fmla="*/ 1945481 w 3890962"/>
              <a:gd name="connsiteY2" fmla="*/ 3890962 h 3890962"/>
              <a:gd name="connsiteX3" fmla="*/ 0 w 3890962"/>
              <a:gd name="connsiteY3" fmla="*/ 1945481 h 3890962"/>
              <a:gd name="connsiteX4" fmla="*/ 1945481 w 3890962"/>
              <a:gd name="connsiteY4" fmla="*/ 0 h 38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0962" h="3890962">
                <a:moveTo>
                  <a:pt x="1945481" y="0"/>
                </a:moveTo>
                <a:cubicBezTo>
                  <a:pt x="3019940" y="0"/>
                  <a:pt x="3890962" y="871022"/>
                  <a:pt x="3890962" y="1945481"/>
                </a:cubicBezTo>
                <a:cubicBezTo>
                  <a:pt x="3890962" y="3019940"/>
                  <a:pt x="3019940" y="3890962"/>
                  <a:pt x="1945481" y="3890962"/>
                </a:cubicBezTo>
                <a:cubicBezTo>
                  <a:pt x="871022" y="3890962"/>
                  <a:pt x="0" y="3019940"/>
                  <a:pt x="0" y="1945481"/>
                </a:cubicBezTo>
                <a:cubicBezTo>
                  <a:pt x="0" y="871022"/>
                  <a:pt x="871022" y="0"/>
                  <a:pt x="1945481" y="0"/>
                </a:cubicBez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45857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8D524B-3775-8E40-83BE-42D237CCC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69AE7A3-9159-0C4C-9D60-90C19B280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FDC548-CD30-6D4B-B09B-48C5FDD36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4CCD-0C21-864C-9026-5993C0EB128B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10D054-4F39-4A45-A001-51EB6C63B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1BCF83-C468-B444-B66A-90B5162E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A2B-9384-7841-8AB4-BFE375740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91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Ma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92D9CA8-FA74-4E19-A847-B04F90FC15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A9211E-289E-4822-AE7F-7B95A873EBBD}"/>
              </a:ext>
            </a:extLst>
          </p:cNvPr>
          <p:cNvSpPr txBox="1"/>
          <p:nvPr userDrawn="1"/>
        </p:nvSpPr>
        <p:spPr>
          <a:xfrm>
            <a:off x="1837677" y="5802204"/>
            <a:ext cx="4514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Darshan Institute of Engineering &amp; Technology, Rajkot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xmlns="" id="{EB889181-F145-4E62-A282-E5B77978D1F3}"/>
              </a:ext>
            </a:extLst>
          </p:cNvPr>
          <p:cNvSpPr>
            <a:spLocks/>
          </p:cNvSpPr>
          <p:nvPr userDrawn="1"/>
        </p:nvSpPr>
        <p:spPr bwMode="auto">
          <a:xfrm>
            <a:off x="2554514" y="1"/>
            <a:ext cx="5255702" cy="1335004"/>
          </a:xfrm>
          <a:custGeom>
            <a:avLst/>
            <a:gdLst>
              <a:gd name="T0" fmla="*/ 2048 w 2048"/>
              <a:gd name="T1" fmla="*/ 0 h 517"/>
              <a:gd name="T2" fmla="*/ 1934 w 2048"/>
              <a:gd name="T3" fmla="*/ 72 h 517"/>
              <a:gd name="T4" fmla="*/ 0 w 2048"/>
              <a:gd name="T5" fmla="*/ 0 h 517"/>
              <a:gd name="T6" fmla="*/ 2048 w 2048"/>
              <a:gd name="T7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517">
                <a:moveTo>
                  <a:pt x="2048" y="0"/>
                </a:moveTo>
                <a:cubicBezTo>
                  <a:pt x="2011" y="25"/>
                  <a:pt x="1973" y="49"/>
                  <a:pt x="1934" y="72"/>
                </a:cubicBezTo>
                <a:cubicBezTo>
                  <a:pt x="1177" y="517"/>
                  <a:pt x="332" y="480"/>
                  <a:pt x="0" y="0"/>
                </a:cubicBezTo>
                <a:lnTo>
                  <a:pt x="2048" y="0"/>
                </a:lnTo>
                <a:close/>
              </a:path>
            </a:pathLst>
          </a:custGeom>
          <a:gradFill>
            <a:gsLst>
              <a:gs pos="10000">
                <a:srgbClr val="B71B1C"/>
              </a:gs>
              <a:gs pos="100000">
                <a:srgbClr val="ED524F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5E9DA42E-B221-4BBE-B651-F7171591BCD7}"/>
              </a:ext>
            </a:extLst>
          </p:cNvPr>
          <p:cNvSpPr>
            <a:spLocks/>
          </p:cNvSpPr>
          <p:nvPr userDrawn="1"/>
        </p:nvSpPr>
        <p:spPr bwMode="auto">
          <a:xfrm>
            <a:off x="0" y="5905331"/>
            <a:ext cx="1901425" cy="952668"/>
          </a:xfrm>
          <a:custGeom>
            <a:avLst/>
            <a:gdLst>
              <a:gd name="T0" fmla="*/ 2048 w 2048"/>
              <a:gd name="T1" fmla="*/ 1024 h 1024"/>
              <a:gd name="T2" fmla="*/ 0 w 2048"/>
              <a:gd name="T3" fmla="*/ 1024 h 1024"/>
              <a:gd name="T4" fmla="*/ 0 w 2048"/>
              <a:gd name="T5" fmla="*/ 0 h 1024"/>
              <a:gd name="T6" fmla="*/ 2048 w 2048"/>
              <a:gd name="T7" fmla="*/ 1024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1024">
                <a:moveTo>
                  <a:pt x="2048" y="1024"/>
                </a:moveTo>
                <a:cubicBezTo>
                  <a:pt x="0" y="1024"/>
                  <a:pt x="0" y="1024"/>
                  <a:pt x="0" y="1024"/>
                </a:cubicBezTo>
                <a:cubicBezTo>
                  <a:pt x="0" y="0"/>
                  <a:pt x="0" y="0"/>
                  <a:pt x="0" y="0"/>
                </a:cubicBezTo>
                <a:cubicBezTo>
                  <a:pt x="880" y="66"/>
                  <a:pt x="1621" y="411"/>
                  <a:pt x="2048" y="1024"/>
                </a:cubicBezTo>
                <a:close/>
              </a:path>
            </a:pathLst>
          </a:custGeom>
          <a:gradFill>
            <a:gsLst>
              <a:gs pos="10000">
                <a:srgbClr val="B71B1C"/>
              </a:gs>
              <a:gs pos="100000">
                <a:srgbClr val="ED524F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3D6466C-3EE8-434C-B5AB-98205AEEA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334" y="4602222"/>
            <a:ext cx="3383666" cy="225577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E79C5D16-8087-4587-9A0A-A0570C73E0E7}"/>
              </a:ext>
            </a:extLst>
          </p:cNvPr>
          <p:cNvCxnSpPr/>
          <p:nvPr/>
        </p:nvCxnSpPr>
        <p:spPr>
          <a:xfrm>
            <a:off x="1926694" y="6124097"/>
            <a:ext cx="4356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812EDA6-C656-492A-A9CA-44B03C6391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232297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27AEF91-6492-4B0C-A844-2296473B58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63" y="6505320"/>
            <a:ext cx="182880" cy="182880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xmlns="" id="{828AA7FF-D902-41DB-A12A-45135201E8C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80943" y="6175935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Email Address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F1EDDD62-43C6-4DEE-BBD9-CD0004E7EB0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183874" y="646021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 baseline="0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</a:lstStyle>
          <a:p>
            <a:pPr lvl="0"/>
            <a:r>
              <a:rPr lang="en-US" dirty="0"/>
              <a:t>Click to edit Phone No.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xmlns="" id="{A2C7AAB1-B948-41DB-961F-028BB57DF5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7678" y="5537768"/>
            <a:ext cx="3735998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Department Name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xmlns="" id="{C96060B2-EF39-4FB2-9CFA-77C6391DC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7677" y="5273332"/>
            <a:ext cx="5581039" cy="290081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dirty="0">
                <a:gradFill flip="none" rotWithShape="1">
                  <a:gsLst>
                    <a:gs pos="10000">
                      <a:schemeClr val="accent6">
                        <a:lumMod val="50000"/>
                      </a:schemeClr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here your Author Name (i.e. Prof. Jay R </a:t>
            </a:r>
            <a:r>
              <a:rPr lang="en-US" dirty="0" err="1"/>
              <a:t>Dhamsaniya</a:t>
            </a:r>
            <a:r>
              <a:rPr lang="en-US" dirty="0"/>
              <a:t>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917B14A-5130-41DB-8F00-6C6611C994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842" y="307556"/>
            <a:ext cx="3573889" cy="8219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4C1356C-E4AA-4B27-A93C-BE84F5D9C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8" y="837717"/>
            <a:ext cx="1087893" cy="772151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070A7F06-98AB-45B4-A79D-A6DF8C25D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756" y="20384"/>
            <a:ext cx="4646358" cy="734653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Write Subject Name (Short Name)</a:t>
            </a:r>
          </a:p>
          <a:p>
            <a:pPr lvl="0"/>
            <a:r>
              <a:rPr lang="en-US" dirty="0"/>
              <a:t>GTU # Subject Code</a:t>
            </a:r>
          </a:p>
        </p:txBody>
      </p:sp>
      <p:pic>
        <p:nvPicPr>
          <p:cNvPr id="21" name="Picture 20" descr="User icon Royalty Free Vector Image - VectorStock">
            <a:extLst>
              <a:ext uri="{FF2B5EF4-FFF2-40B4-BE49-F238E27FC236}">
                <a16:creationId xmlns:a16="http://schemas.microsoft.com/office/drawing/2014/main" xmlns="" id="{80BF4AFD-B365-46D4-AAC5-485DFA5A7D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68" y="5211250"/>
            <a:ext cx="1353600" cy="1353600"/>
          </a:xfrm>
          <a:custGeom>
            <a:avLst/>
            <a:gdLst>
              <a:gd name="connsiteX0" fmla="*/ 1522095 w 3044190"/>
              <a:gd name="connsiteY0" fmla="*/ 0 h 3044190"/>
              <a:gd name="connsiteX1" fmla="*/ 3044190 w 3044190"/>
              <a:gd name="connsiteY1" fmla="*/ 1522095 h 3044190"/>
              <a:gd name="connsiteX2" fmla="*/ 1522095 w 3044190"/>
              <a:gd name="connsiteY2" fmla="*/ 3044190 h 3044190"/>
              <a:gd name="connsiteX3" fmla="*/ 0 w 3044190"/>
              <a:gd name="connsiteY3" fmla="*/ 1522095 h 3044190"/>
              <a:gd name="connsiteX4" fmla="*/ 1522095 w 3044190"/>
              <a:gd name="connsiteY4" fmla="*/ 0 h 30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190" h="3044190">
                <a:moveTo>
                  <a:pt x="1522095" y="0"/>
                </a:moveTo>
                <a:cubicBezTo>
                  <a:pt x="2362725" y="0"/>
                  <a:pt x="3044190" y="681465"/>
                  <a:pt x="3044190" y="1522095"/>
                </a:cubicBezTo>
                <a:cubicBezTo>
                  <a:pt x="3044190" y="2362725"/>
                  <a:pt x="2362725" y="3044190"/>
                  <a:pt x="1522095" y="3044190"/>
                </a:cubicBezTo>
                <a:cubicBezTo>
                  <a:pt x="681465" y="3044190"/>
                  <a:pt x="0" y="2362725"/>
                  <a:pt x="0" y="1522095"/>
                </a:cubicBezTo>
                <a:cubicBezTo>
                  <a:pt x="0" y="681465"/>
                  <a:pt x="681465" y="0"/>
                  <a:pt x="1522095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2BC70C35-8BA7-4D49-9AF7-DC36FAB8F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9" y="5211251"/>
            <a:ext cx="1353599" cy="1353599"/>
          </a:xfrm>
          <a:custGeom>
            <a:avLst/>
            <a:gdLst>
              <a:gd name="connsiteX0" fmla="*/ 1945481 w 3890962"/>
              <a:gd name="connsiteY0" fmla="*/ 0 h 3890962"/>
              <a:gd name="connsiteX1" fmla="*/ 3890962 w 3890962"/>
              <a:gd name="connsiteY1" fmla="*/ 1945481 h 3890962"/>
              <a:gd name="connsiteX2" fmla="*/ 1945481 w 3890962"/>
              <a:gd name="connsiteY2" fmla="*/ 3890962 h 3890962"/>
              <a:gd name="connsiteX3" fmla="*/ 0 w 3890962"/>
              <a:gd name="connsiteY3" fmla="*/ 1945481 h 3890962"/>
              <a:gd name="connsiteX4" fmla="*/ 1945481 w 3890962"/>
              <a:gd name="connsiteY4" fmla="*/ 0 h 38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0962" h="3890962">
                <a:moveTo>
                  <a:pt x="1945481" y="0"/>
                </a:moveTo>
                <a:cubicBezTo>
                  <a:pt x="3019940" y="0"/>
                  <a:pt x="3890962" y="871022"/>
                  <a:pt x="3890962" y="1945481"/>
                </a:cubicBezTo>
                <a:cubicBezTo>
                  <a:pt x="3890962" y="3019940"/>
                  <a:pt x="3019940" y="3890962"/>
                  <a:pt x="1945481" y="3890962"/>
                </a:cubicBezTo>
                <a:cubicBezTo>
                  <a:pt x="871022" y="3890962"/>
                  <a:pt x="0" y="3019940"/>
                  <a:pt x="0" y="1945481"/>
                </a:cubicBezTo>
                <a:cubicBezTo>
                  <a:pt x="0" y="871022"/>
                  <a:pt x="871022" y="0"/>
                  <a:pt x="1945481" y="0"/>
                </a:cubicBez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38" name="Hexagon 37"/>
          <p:cNvSpPr/>
          <p:nvPr userDrawn="1"/>
        </p:nvSpPr>
        <p:spPr>
          <a:xfrm rot="5400000">
            <a:off x="4309292" y="1717040"/>
            <a:ext cx="3461658" cy="2984188"/>
          </a:xfrm>
          <a:prstGeom prst="hexagon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6"/>
            </a:solidFill>
            <a:prstDash val="lg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 userDrawn="1"/>
        </p:nvSpPr>
        <p:spPr>
          <a:xfrm>
            <a:off x="5014038" y="2239638"/>
            <a:ext cx="20521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i="1" dirty="0"/>
              <a:t>Thank</a:t>
            </a:r>
          </a:p>
          <a:p>
            <a:pPr algn="ctr"/>
            <a:r>
              <a:rPr lang="en-US" sz="6000" b="1" i="1" dirty="0"/>
              <a:t>You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7678346" y="2221532"/>
            <a:ext cx="4513654" cy="1951692"/>
          </a:xfrm>
          <a:prstGeom prst="rect">
            <a:avLst/>
          </a:prstGeom>
          <a:gradFill>
            <a:gsLst>
              <a:gs pos="10000">
                <a:srgbClr val="B71B1C"/>
              </a:gs>
              <a:gs pos="100000">
                <a:srgbClr val="ED524F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0" y="2221532"/>
            <a:ext cx="4402106" cy="1951692"/>
          </a:xfrm>
          <a:prstGeom prst="rect">
            <a:avLst/>
          </a:prstGeom>
          <a:gradFill>
            <a:gsLst>
              <a:gs pos="10000">
                <a:srgbClr val="B71B1C"/>
              </a:gs>
              <a:gs pos="100000">
                <a:srgbClr val="ED524F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28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06364"/>
            <a:ext cx="11684000" cy="808037"/>
          </a:xfrm>
        </p:spPr>
        <p:txBody>
          <a:bodyPr/>
          <a:lstStyle>
            <a:lvl1pPr algn="l">
              <a:defRPr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990600"/>
            <a:ext cx="11684000" cy="5334000"/>
          </a:xfrm>
        </p:spPr>
        <p:txBody>
          <a:bodyPr>
            <a:normAutofit/>
          </a:bodyPr>
          <a:lstStyle>
            <a:lvl1pPr marL="342900" indent="-342900">
              <a:lnSpc>
                <a:spcPct val="114000"/>
              </a:lnSpc>
              <a:buClrTx/>
              <a:buFont typeface="Wingdings" charset="2"/>
              <a:buChar char="§"/>
              <a:defRPr sz="24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114000"/>
              </a:lnSpc>
              <a:buClrTx/>
              <a:buFont typeface="ZapfDingbatsITC" charset="0"/>
              <a:buChar char="✔"/>
              <a:defRPr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114000"/>
              </a:lnSpc>
              <a:buClrTx/>
              <a:buFont typeface="Wingdings" charset="2"/>
              <a:buChar char="§"/>
              <a:defRPr sz="18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114000"/>
              </a:lnSpc>
              <a:buClrTx/>
              <a:buFont typeface="Wingdings" charset="2"/>
              <a:buChar char="§"/>
              <a:defRPr sz="16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114000"/>
              </a:lnSpc>
              <a:buClrTx/>
              <a:buFont typeface="Wingdings" charset="2"/>
              <a:buChar char="§"/>
              <a:defRPr sz="16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ktangel 11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rgbClr val="34495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>
              <a:defRPr/>
            </a:pPr>
            <a:endParaRPr lang="da-DK" sz="1800" noProof="1">
              <a:solidFill>
                <a:srgbClr val="FFFFFF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54000" y="914400"/>
            <a:ext cx="1168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/>
          <p:cNvGraphicFramePr>
            <a:graphicFrameLocks noGrp="1"/>
          </p:cNvGraphicFramePr>
          <p:nvPr userDrawn="1"/>
        </p:nvGraphicFramePr>
        <p:xfrm>
          <a:off x="0" y="6477000"/>
          <a:ext cx="12192000" cy="3919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97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19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kern="1200" dirty="0">
                          <a:solidFill>
                            <a:schemeClr val="bg1"/>
                          </a:solidFill>
                          <a:latin typeface="+mn-lt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Course Details</a:t>
                      </a:r>
                      <a:endParaRPr lang="da-DK" sz="1400" b="1" kern="1200" noProof="1">
                        <a:solidFill>
                          <a:srgbClr val="FFFFFF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400" b="1" kern="1200" noProof="1">
                        <a:solidFill>
                          <a:schemeClr val="bg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noProof="1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Darshan Institute of Engineering &amp; Technology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 userDrawn="1"/>
        </p:nvSpPr>
        <p:spPr>
          <a:xfrm>
            <a:off x="6299200" y="6513612"/>
            <a:ext cx="71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879C56B-9442-4A46-A8E3-D0BE8591F40A}" type="slidenum">
              <a:rPr lang="en-US" sz="1400" b="1" smtClean="0">
                <a:solidFill>
                  <a:schemeClr val="bg1"/>
                </a:solidFill>
              </a:rPr>
              <a:t>‹#›</a:t>
            </a:fld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59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00" y="215182"/>
            <a:ext cx="11678400" cy="806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800" y="1143000"/>
            <a:ext cx="5737600" cy="5181600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2800"/>
            </a:lvl1pPr>
            <a:lvl2pPr marL="742950" indent="-285750">
              <a:buFont typeface="ZapfDingbatsITC" charset="0"/>
              <a:buChar char="✔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737600" cy="5181600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2800"/>
            </a:lvl1pPr>
            <a:lvl2pPr marL="742950" indent="-285750">
              <a:buFont typeface="ZapfDingbatsITC" charset="0"/>
              <a:buChar char="✔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ktangel 11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rgbClr val="34495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>
              <a:defRPr/>
            </a:pPr>
            <a:endParaRPr lang="da-DK" sz="1800" noProof="1">
              <a:solidFill>
                <a:srgbClr val="FFFFFF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 userDrawn="1"/>
        </p:nvGraphicFramePr>
        <p:xfrm>
          <a:off x="0" y="6477000"/>
          <a:ext cx="12192000" cy="3919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19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kern="1200" dirty="0">
                          <a:solidFill>
                            <a:schemeClr val="bg1"/>
                          </a:solidFill>
                          <a:latin typeface="+mn-lt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Unit: 1 - Introduction to Computer Networks and Internet</a:t>
                      </a:r>
                      <a:endParaRPr lang="da-DK" sz="1400" b="1" kern="1200" noProof="1">
                        <a:solidFill>
                          <a:srgbClr val="FFFFFF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kern="1200" noProof="1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Darshan Institute of Engineering &amp; Technology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 userDrawn="1"/>
        </p:nvCxnSpPr>
        <p:spPr>
          <a:xfrm>
            <a:off x="254000" y="914400"/>
            <a:ext cx="1168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75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Logo on 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967F7A9-F404-4412-B868-8EB67A41E2A4}"/>
              </a:ext>
            </a:extLst>
          </p:cNvPr>
          <p:cNvGrpSpPr/>
          <p:nvPr/>
        </p:nvGrpSpPr>
        <p:grpSpPr>
          <a:xfrm>
            <a:off x="9576895" y="5890392"/>
            <a:ext cx="2554143" cy="587454"/>
            <a:chOff x="131177" y="5775962"/>
            <a:chExt cx="2530239" cy="5819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23F8D339-A0AA-4150-B7E8-C84E7F2AB7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177" y="5775962"/>
              <a:ext cx="2530238" cy="58195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112BAB0-1CB8-413D-970D-4F482F1A0EDB}"/>
                </a:ext>
              </a:extLst>
            </p:cNvPr>
            <p:cNvSpPr/>
            <p:nvPr userDrawn="1"/>
          </p:nvSpPr>
          <p:spPr>
            <a:xfrm>
              <a:off x="131178" y="5775962"/>
              <a:ext cx="2530238" cy="58195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CD05EDD-7D4D-4F15-B3BB-F4E2E35E1780}"/>
              </a:ext>
            </a:extLst>
          </p:cNvPr>
          <p:cNvSpPr/>
          <p:nvPr/>
        </p:nvSpPr>
        <p:spPr>
          <a:xfrm>
            <a:off x="0" y="6604000"/>
            <a:ext cx="12191998" cy="254000"/>
          </a:xfrm>
          <a:prstGeom prst="roundRect">
            <a:avLst>
              <a:gd name="adj" fmla="val 0"/>
            </a:avLst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1">
            <a:extLst>
              <a:ext uri="{FF2B5EF4-FFF2-40B4-BE49-F238E27FC236}">
                <a16:creationId xmlns:a16="http://schemas.microsoft.com/office/drawing/2014/main" xmlns="" id="{CA463A36-7025-4394-9467-8A3EC3425B00}"/>
              </a:ext>
            </a:extLst>
          </p:cNvPr>
          <p:cNvSpPr txBox="1">
            <a:spLocks/>
          </p:cNvSpPr>
          <p:nvPr/>
        </p:nvSpPr>
        <p:spPr>
          <a:xfrm>
            <a:off x="838200" y="6604000"/>
            <a:ext cx="27432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Prof. Maulik</a:t>
            </a:r>
            <a:r>
              <a:rPr lang="en-US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D. Trivedi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xmlns="" id="{BF2BE79E-EA17-4AB9-8CB5-714A52A6B2F5}"/>
              </a:ext>
            </a:extLst>
          </p:cNvPr>
          <p:cNvSpPr txBox="1">
            <a:spLocks/>
          </p:cNvSpPr>
          <p:nvPr/>
        </p:nvSpPr>
        <p:spPr>
          <a:xfrm>
            <a:off x="4038600" y="6604000"/>
            <a:ext cx="52578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#3150710(CN)  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Wingdings" panose="05000000000000000000" pitchFamily="2" charset="2"/>
                <a:ea typeface="Roboto Condensed Light" panose="02000000000000000000" pitchFamily="2" charset="0"/>
              </a:rPr>
              <a:t>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Unit 1 – Introduction to Computer Networks &amp; Internet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xmlns="" id="{FE084249-8DB7-4B0A-AA7A-A1A407FC0773}"/>
              </a:ext>
            </a:extLst>
          </p:cNvPr>
          <p:cNvSpPr txBox="1">
            <a:spLocks/>
          </p:cNvSpPr>
          <p:nvPr/>
        </p:nvSpPr>
        <p:spPr>
          <a:xfrm>
            <a:off x="8610600" y="6604000"/>
            <a:ext cx="27432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F2434F-F1F1-4B15-80AA-A2C3BF057F48}" type="slidenum">
              <a:rPr lang="en-US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pPr/>
              <a:t>‹#›</a:t>
            </a:fld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</a:endParaRPr>
          </a:p>
        </p:txBody>
      </p:sp>
      <p:pic>
        <p:nvPicPr>
          <p:cNvPr id="18" name="Shape 56">
            <a:extLst>
              <a:ext uri="{FF2B5EF4-FFF2-40B4-BE49-F238E27FC236}">
                <a16:creationId xmlns:a16="http://schemas.microsoft.com/office/drawing/2014/main" xmlns="" id="{ACB01872-4321-4181-A609-1C503C074C1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1120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CD07E8-CBAA-45BA-85CF-1233D4AA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1200"/>
          </a:xfrm>
          <a:solidFill>
            <a:srgbClr val="C0C0C0">
              <a:alpha val="50000"/>
            </a:srgbClr>
          </a:solidFill>
          <a:ln>
            <a:noFill/>
          </a:ln>
        </p:spPr>
        <p:txBody>
          <a:bodyPr lIns="216000" tIns="108000" rIns="216000" bIns="108000">
            <a:normAutofit/>
          </a:bodyPr>
          <a:lstStyle>
            <a:lvl1pPr>
              <a:defRPr lang="en-US" sz="3400" b="1" kern="12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6F4971-704E-42EF-A852-52D75741F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0" y="863444"/>
            <a:ext cx="11929641" cy="5590565"/>
          </a:xfrm>
        </p:spPr>
        <p:txBody>
          <a:bodyPr>
            <a:noAutofit/>
          </a:bodyPr>
          <a:lstStyle>
            <a:lvl1pPr marL="265113" indent="-265113" algn="just">
              <a:buClr>
                <a:schemeClr val="accent6"/>
              </a:buClr>
              <a:buFont typeface="Wingdings 3" panose="05040102010807070707" pitchFamily="18" charset="2"/>
              <a:buChar char=""/>
              <a:defRPr sz="2400">
                <a:solidFill>
                  <a:schemeClr val="tx1"/>
                </a:solidFill>
              </a:defRPr>
            </a:lvl1pPr>
            <a:lvl2pPr marL="809625" indent="-352425" algn="just">
              <a:buClr>
                <a:schemeClr val="accent6"/>
              </a:buClr>
              <a:buFont typeface="Wingdings 3" panose="05040102010807070707" pitchFamily="18" charset="2"/>
              <a:buChar char=""/>
              <a:defRPr sz="2000">
                <a:solidFill>
                  <a:schemeClr val="tx1"/>
                </a:solidFill>
              </a:defRPr>
            </a:lvl2pPr>
            <a:lvl3pPr marL="1143000" indent="-228600" algn="just">
              <a:buClr>
                <a:schemeClr val="accent6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3pPr>
            <a:lvl4pPr algn="just"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4pPr>
            <a:lvl5pPr algn="just"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5596C8C-2163-45E8-B709-8118C381771F}"/>
              </a:ext>
            </a:extLst>
          </p:cNvPr>
          <p:cNvCxnSpPr/>
          <p:nvPr/>
        </p:nvCxnSpPr>
        <p:spPr>
          <a:xfrm>
            <a:off x="0" y="711201"/>
            <a:ext cx="12192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86BF578-C91A-4942-95D5-11408C3CCACF}"/>
              </a:ext>
            </a:extLst>
          </p:cNvPr>
          <p:cNvCxnSpPr/>
          <p:nvPr/>
        </p:nvCxnSpPr>
        <p:spPr>
          <a:xfrm>
            <a:off x="0" y="6606251"/>
            <a:ext cx="12192000" cy="0"/>
          </a:xfrm>
          <a:prstGeom prst="line">
            <a:avLst/>
          </a:prstGeom>
          <a:ln w="12700">
            <a:solidFill>
              <a:schemeClr val="bg1">
                <a:lumMod val="75000"/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74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Logo on 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967F7A9-F404-4412-B868-8EB67A41E2A4}"/>
              </a:ext>
            </a:extLst>
          </p:cNvPr>
          <p:cNvGrpSpPr/>
          <p:nvPr/>
        </p:nvGrpSpPr>
        <p:grpSpPr>
          <a:xfrm>
            <a:off x="128095" y="5890392"/>
            <a:ext cx="2554143" cy="587454"/>
            <a:chOff x="131177" y="5775962"/>
            <a:chExt cx="2530239" cy="5819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23F8D339-A0AA-4150-B7E8-C84E7F2AB7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177" y="5775962"/>
              <a:ext cx="2530238" cy="58195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112BAB0-1CB8-413D-970D-4F482F1A0EDB}"/>
                </a:ext>
              </a:extLst>
            </p:cNvPr>
            <p:cNvSpPr/>
            <p:nvPr userDrawn="1"/>
          </p:nvSpPr>
          <p:spPr>
            <a:xfrm>
              <a:off x="131178" y="5775962"/>
              <a:ext cx="2530238" cy="58195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CD05EDD-7D4D-4F15-B3BB-F4E2E35E1780}"/>
              </a:ext>
            </a:extLst>
          </p:cNvPr>
          <p:cNvSpPr/>
          <p:nvPr/>
        </p:nvSpPr>
        <p:spPr>
          <a:xfrm>
            <a:off x="0" y="6604000"/>
            <a:ext cx="12191998" cy="254000"/>
          </a:xfrm>
          <a:prstGeom prst="roundRect">
            <a:avLst>
              <a:gd name="adj" fmla="val 0"/>
            </a:avLst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1">
            <a:extLst>
              <a:ext uri="{FF2B5EF4-FFF2-40B4-BE49-F238E27FC236}">
                <a16:creationId xmlns:a16="http://schemas.microsoft.com/office/drawing/2014/main" xmlns="" id="{CA463A36-7025-4394-9467-8A3EC3425B00}"/>
              </a:ext>
            </a:extLst>
          </p:cNvPr>
          <p:cNvSpPr txBox="1">
            <a:spLocks/>
          </p:cNvSpPr>
          <p:nvPr/>
        </p:nvSpPr>
        <p:spPr>
          <a:xfrm>
            <a:off x="838200" y="6604000"/>
            <a:ext cx="27432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Prof. Jay R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Dhamsaniya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xmlns="" id="{BF2BE79E-EA17-4AB9-8CB5-714A52A6B2F5}"/>
              </a:ext>
            </a:extLst>
          </p:cNvPr>
          <p:cNvSpPr txBox="1">
            <a:spLocks/>
          </p:cNvSpPr>
          <p:nvPr/>
        </p:nvSpPr>
        <p:spPr>
          <a:xfrm>
            <a:off x="4038600" y="6604000"/>
            <a:ext cx="41148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#3130006 (PS)  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Wingdings" panose="05000000000000000000" pitchFamily="2" charset="2"/>
                <a:ea typeface="Roboto Condensed Light" panose="02000000000000000000" pitchFamily="2" charset="0"/>
              </a:rPr>
              <a:t>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Unit 1 – Basic Probability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xmlns="" id="{FE084249-8DB7-4B0A-AA7A-A1A407FC0773}"/>
              </a:ext>
            </a:extLst>
          </p:cNvPr>
          <p:cNvSpPr txBox="1">
            <a:spLocks/>
          </p:cNvSpPr>
          <p:nvPr/>
        </p:nvSpPr>
        <p:spPr>
          <a:xfrm>
            <a:off x="8610600" y="6604000"/>
            <a:ext cx="27432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F2434F-F1F1-4B15-80AA-A2C3BF057F48}" type="slidenum">
              <a:rPr lang="en-US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pPr/>
              <a:t>‹#›</a:t>
            </a:fld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</a:endParaRPr>
          </a:p>
        </p:txBody>
      </p:sp>
      <p:pic>
        <p:nvPicPr>
          <p:cNvPr id="18" name="Shape 56">
            <a:extLst>
              <a:ext uri="{FF2B5EF4-FFF2-40B4-BE49-F238E27FC236}">
                <a16:creationId xmlns:a16="http://schemas.microsoft.com/office/drawing/2014/main" xmlns="" id="{ACB01872-4321-4181-A609-1C503C074C1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1120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CD07E8-CBAA-45BA-85CF-1233D4AA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1200"/>
          </a:xfrm>
          <a:solidFill>
            <a:srgbClr val="C0C0C0">
              <a:alpha val="50000"/>
            </a:srgbClr>
          </a:solidFill>
          <a:ln>
            <a:noFill/>
          </a:ln>
        </p:spPr>
        <p:txBody>
          <a:bodyPr lIns="216000" tIns="108000" rIns="216000" bIns="108000">
            <a:normAutofit/>
          </a:bodyPr>
          <a:lstStyle>
            <a:lvl1pPr>
              <a:defRPr lang="en-US" sz="3400" b="1" kern="12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6F4971-704E-42EF-A852-52D75741F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80" y="863444"/>
            <a:ext cx="11929641" cy="5590565"/>
          </a:xfrm>
        </p:spPr>
        <p:txBody>
          <a:bodyPr>
            <a:noAutofit/>
          </a:bodyPr>
          <a:lstStyle>
            <a:lvl1pPr marL="265113" indent="-265113" algn="just">
              <a:buClr>
                <a:schemeClr val="accent6"/>
              </a:buClr>
              <a:buFont typeface="Wingdings 3" panose="05040102010807070707" pitchFamily="18" charset="2"/>
              <a:buChar char=""/>
              <a:defRPr sz="2400">
                <a:solidFill>
                  <a:schemeClr val="tx1"/>
                </a:solidFill>
              </a:defRPr>
            </a:lvl1pPr>
            <a:lvl2pPr marL="809625" indent="-352425" algn="just">
              <a:buClr>
                <a:schemeClr val="accent6"/>
              </a:buClr>
              <a:buFont typeface="Wingdings 3" panose="05040102010807070707" pitchFamily="18" charset="2"/>
              <a:buChar char=""/>
              <a:defRPr sz="2000">
                <a:solidFill>
                  <a:schemeClr val="tx1"/>
                </a:solidFill>
              </a:defRPr>
            </a:lvl2pPr>
            <a:lvl3pPr marL="1143000" indent="-228600" algn="just">
              <a:buClr>
                <a:schemeClr val="accent6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3pPr>
            <a:lvl4pPr algn="just"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4pPr>
            <a:lvl5pPr algn="just"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5596C8C-2163-45E8-B709-8118C381771F}"/>
              </a:ext>
            </a:extLst>
          </p:cNvPr>
          <p:cNvCxnSpPr/>
          <p:nvPr/>
        </p:nvCxnSpPr>
        <p:spPr>
          <a:xfrm>
            <a:off x="0" y="711201"/>
            <a:ext cx="12192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86BF578-C91A-4942-95D5-11408C3CCACF}"/>
              </a:ext>
            </a:extLst>
          </p:cNvPr>
          <p:cNvCxnSpPr/>
          <p:nvPr/>
        </p:nvCxnSpPr>
        <p:spPr>
          <a:xfrm>
            <a:off x="0" y="6606251"/>
            <a:ext cx="12192000" cy="0"/>
          </a:xfrm>
          <a:prstGeom prst="line">
            <a:avLst/>
          </a:prstGeom>
          <a:ln w="12700">
            <a:solidFill>
              <a:schemeClr val="bg1">
                <a:lumMod val="75000"/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607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7171932-FFF4-4D27-9425-8CB5D27A92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807099" y="606901"/>
            <a:ext cx="2991808" cy="177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639DF2A-5426-428D-B32D-78E9191D8A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1568"/>
            <a:ext cx="543946" cy="772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8C6168-C8A4-4660-9D38-045657B80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noFill/>
        </p:spPr>
        <p:txBody>
          <a:bodyPr anchor="b">
            <a:normAutofit/>
          </a:bodyPr>
          <a:lstStyle>
            <a:lvl1pPr>
              <a:defRPr lang="en-US" sz="6000" b="1" kern="1200" dirty="0">
                <a:gradFill flip="none" rotWithShape="1">
                  <a:gsLst>
                    <a:gs pos="10000">
                      <a:srgbClr val="B71B1C"/>
                    </a:gs>
                    <a:gs pos="100000">
                      <a:srgbClr val="ED524F"/>
                    </a:gs>
                  </a:gsLst>
                  <a:lin ang="0" scaled="1"/>
                  <a:tileRect/>
                </a:gradFill>
                <a:effectLst/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dirty="0"/>
              <a:t>Write here 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6C89DA-344D-4448-822C-2826084EF1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Write here Section Subtitle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802A992-B18A-47D4-8497-02E7586DF58D}"/>
              </a:ext>
            </a:extLst>
          </p:cNvPr>
          <p:cNvGrpSpPr/>
          <p:nvPr/>
        </p:nvGrpSpPr>
        <p:grpSpPr>
          <a:xfrm>
            <a:off x="9437223" y="6087939"/>
            <a:ext cx="2554143" cy="587454"/>
            <a:chOff x="131177" y="5775962"/>
            <a:chExt cx="2530239" cy="58195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8DD61FEC-075B-4EDD-97CA-36E6F72630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177" y="5775962"/>
              <a:ext cx="2530238" cy="58195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B550E12-AA95-4B1B-A8D2-ED01E515FC43}"/>
                </a:ext>
              </a:extLst>
            </p:cNvPr>
            <p:cNvSpPr/>
            <p:nvPr userDrawn="1"/>
          </p:nvSpPr>
          <p:spPr>
            <a:xfrm>
              <a:off x="131178" y="5775962"/>
              <a:ext cx="2530238" cy="58195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17">
            <a:extLst>
              <a:ext uri="{FF2B5EF4-FFF2-40B4-BE49-F238E27FC236}">
                <a16:creationId xmlns:a16="http://schemas.microsoft.com/office/drawing/2014/main" xmlns="" id="{5E9DA42E-B221-4BBE-B651-F7171591BCD7}"/>
              </a:ext>
            </a:extLst>
          </p:cNvPr>
          <p:cNvSpPr>
            <a:spLocks/>
          </p:cNvSpPr>
          <p:nvPr userDrawn="1"/>
        </p:nvSpPr>
        <p:spPr bwMode="auto">
          <a:xfrm>
            <a:off x="0" y="5905331"/>
            <a:ext cx="1901425" cy="952668"/>
          </a:xfrm>
          <a:custGeom>
            <a:avLst/>
            <a:gdLst>
              <a:gd name="T0" fmla="*/ 2048 w 2048"/>
              <a:gd name="T1" fmla="*/ 1024 h 1024"/>
              <a:gd name="T2" fmla="*/ 0 w 2048"/>
              <a:gd name="T3" fmla="*/ 1024 h 1024"/>
              <a:gd name="T4" fmla="*/ 0 w 2048"/>
              <a:gd name="T5" fmla="*/ 0 h 1024"/>
              <a:gd name="T6" fmla="*/ 2048 w 2048"/>
              <a:gd name="T7" fmla="*/ 1024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8" h="1024">
                <a:moveTo>
                  <a:pt x="2048" y="1024"/>
                </a:moveTo>
                <a:cubicBezTo>
                  <a:pt x="0" y="1024"/>
                  <a:pt x="0" y="1024"/>
                  <a:pt x="0" y="1024"/>
                </a:cubicBezTo>
                <a:cubicBezTo>
                  <a:pt x="0" y="0"/>
                  <a:pt x="0" y="0"/>
                  <a:pt x="0" y="0"/>
                </a:cubicBezTo>
                <a:cubicBezTo>
                  <a:pt x="880" y="66"/>
                  <a:pt x="1621" y="411"/>
                  <a:pt x="2048" y="1024"/>
                </a:cubicBezTo>
                <a:close/>
              </a:path>
            </a:pathLst>
          </a:custGeom>
          <a:gradFill>
            <a:gsLst>
              <a:gs pos="10000">
                <a:srgbClr val="B71B1C"/>
              </a:gs>
              <a:gs pos="100000">
                <a:srgbClr val="ED524F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7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k - Logo on 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D17CCA1-DDAA-4D6C-AAE4-2ECFF46CFEAB}"/>
              </a:ext>
            </a:extLst>
          </p:cNvPr>
          <p:cNvSpPr/>
          <p:nvPr/>
        </p:nvSpPr>
        <p:spPr>
          <a:xfrm>
            <a:off x="0" y="6604000"/>
            <a:ext cx="12191998" cy="254000"/>
          </a:xfrm>
          <a:prstGeom prst="roundRect">
            <a:avLst>
              <a:gd name="adj" fmla="val 0"/>
            </a:avLst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">
            <a:extLst>
              <a:ext uri="{FF2B5EF4-FFF2-40B4-BE49-F238E27FC236}">
                <a16:creationId xmlns:a16="http://schemas.microsoft.com/office/drawing/2014/main" xmlns="" id="{F2FD45BD-9964-4102-8DE9-72CDDDD20A49}"/>
              </a:ext>
            </a:extLst>
          </p:cNvPr>
          <p:cNvSpPr txBox="1">
            <a:spLocks/>
          </p:cNvSpPr>
          <p:nvPr/>
        </p:nvSpPr>
        <p:spPr>
          <a:xfrm>
            <a:off x="838200" y="6604000"/>
            <a:ext cx="27432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Prof. Jay R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Dhamsaniya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xmlns="" id="{59055D82-7978-44A5-82D1-0A4E00B382BF}"/>
              </a:ext>
            </a:extLst>
          </p:cNvPr>
          <p:cNvSpPr txBox="1">
            <a:spLocks/>
          </p:cNvSpPr>
          <p:nvPr/>
        </p:nvSpPr>
        <p:spPr>
          <a:xfrm>
            <a:off x="4038600" y="6604000"/>
            <a:ext cx="41148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#3130006 (PS)  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Wingdings" panose="05000000000000000000" pitchFamily="2" charset="2"/>
                <a:ea typeface="Roboto Condensed Light" panose="02000000000000000000" pitchFamily="2" charset="0"/>
              </a:rPr>
              <a:t>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Unit 1 – Basic Probability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xmlns="" id="{32768103-D8F5-4649-8107-E4B3B8C554BB}"/>
              </a:ext>
            </a:extLst>
          </p:cNvPr>
          <p:cNvSpPr txBox="1">
            <a:spLocks/>
          </p:cNvSpPr>
          <p:nvPr/>
        </p:nvSpPr>
        <p:spPr>
          <a:xfrm>
            <a:off x="8610600" y="6604000"/>
            <a:ext cx="27432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F2434F-F1F1-4B15-80AA-A2C3BF057F48}" type="slidenum">
              <a:rPr lang="en-US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pPr/>
              <a:t>‹#›</a:t>
            </a:fld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6C86632-7EFD-4A64-85B1-0CE7D13E0C97}"/>
              </a:ext>
            </a:extLst>
          </p:cNvPr>
          <p:cNvCxnSpPr/>
          <p:nvPr/>
        </p:nvCxnSpPr>
        <p:spPr>
          <a:xfrm>
            <a:off x="0" y="6606251"/>
            <a:ext cx="12192000" cy="0"/>
          </a:xfrm>
          <a:prstGeom prst="line">
            <a:avLst/>
          </a:prstGeom>
          <a:ln w="12700">
            <a:solidFill>
              <a:schemeClr val="bg1">
                <a:lumMod val="75000"/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E191CF5-3D57-422B-B2EB-FF235E30DB22}"/>
              </a:ext>
            </a:extLst>
          </p:cNvPr>
          <p:cNvGrpSpPr/>
          <p:nvPr/>
        </p:nvGrpSpPr>
        <p:grpSpPr>
          <a:xfrm>
            <a:off x="9576895" y="99192"/>
            <a:ext cx="2554143" cy="587454"/>
            <a:chOff x="131177" y="5775962"/>
            <a:chExt cx="2530239" cy="5819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9B183D5-5DE8-48E7-85E7-60CE9D0FD2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177" y="5775962"/>
              <a:ext cx="2530238" cy="58195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2445F4B-50F2-4CA0-A5C5-6D690A29F3F2}"/>
                </a:ext>
              </a:extLst>
            </p:cNvPr>
            <p:cNvSpPr/>
            <p:nvPr userDrawn="1"/>
          </p:nvSpPr>
          <p:spPr>
            <a:xfrm>
              <a:off x="131178" y="5775962"/>
              <a:ext cx="2530238" cy="58195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281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k - Logo on 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D17CCA1-DDAA-4D6C-AAE4-2ECFF46CFEAB}"/>
              </a:ext>
            </a:extLst>
          </p:cNvPr>
          <p:cNvSpPr/>
          <p:nvPr/>
        </p:nvSpPr>
        <p:spPr>
          <a:xfrm>
            <a:off x="0" y="6604000"/>
            <a:ext cx="12191998" cy="254000"/>
          </a:xfrm>
          <a:prstGeom prst="roundRect">
            <a:avLst>
              <a:gd name="adj" fmla="val 0"/>
            </a:avLst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">
            <a:extLst>
              <a:ext uri="{FF2B5EF4-FFF2-40B4-BE49-F238E27FC236}">
                <a16:creationId xmlns:a16="http://schemas.microsoft.com/office/drawing/2014/main" xmlns="" id="{F2FD45BD-9964-4102-8DE9-72CDDDD20A49}"/>
              </a:ext>
            </a:extLst>
          </p:cNvPr>
          <p:cNvSpPr txBox="1">
            <a:spLocks/>
          </p:cNvSpPr>
          <p:nvPr/>
        </p:nvSpPr>
        <p:spPr>
          <a:xfrm>
            <a:off x="838200" y="6604000"/>
            <a:ext cx="27432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Prof. Jay R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Dhamsaniya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xmlns="" id="{59055D82-7978-44A5-82D1-0A4E00B382BF}"/>
              </a:ext>
            </a:extLst>
          </p:cNvPr>
          <p:cNvSpPr txBox="1">
            <a:spLocks/>
          </p:cNvSpPr>
          <p:nvPr/>
        </p:nvSpPr>
        <p:spPr>
          <a:xfrm>
            <a:off x="4038600" y="6604000"/>
            <a:ext cx="41148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#3130006 (PS)  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Wingdings" panose="05000000000000000000" pitchFamily="2" charset="2"/>
                <a:ea typeface="Roboto Condensed Light" panose="02000000000000000000" pitchFamily="2" charset="0"/>
              </a:rPr>
              <a:t>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Unit 1 – Basic Probability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xmlns="" id="{32768103-D8F5-4649-8107-E4B3B8C554BB}"/>
              </a:ext>
            </a:extLst>
          </p:cNvPr>
          <p:cNvSpPr txBox="1">
            <a:spLocks/>
          </p:cNvSpPr>
          <p:nvPr/>
        </p:nvSpPr>
        <p:spPr>
          <a:xfrm>
            <a:off x="8610600" y="6604000"/>
            <a:ext cx="27432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F2434F-F1F1-4B15-80AA-A2C3BF057F48}" type="slidenum">
              <a:rPr lang="en-US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pPr/>
              <a:t>‹#›</a:t>
            </a:fld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6C86632-7EFD-4A64-85B1-0CE7D13E0C97}"/>
              </a:ext>
            </a:extLst>
          </p:cNvPr>
          <p:cNvCxnSpPr/>
          <p:nvPr/>
        </p:nvCxnSpPr>
        <p:spPr>
          <a:xfrm>
            <a:off x="0" y="6606251"/>
            <a:ext cx="12192000" cy="0"/>
          </a:xfrm>
          <a:prstGeom prst="line">
            <a:avLst/>
          </a:prstGeom>
          <a:ln w="12700">
            <a:solidFill>
              <a:schemeClr val="bg1">
                <a:lumMod val="75000"/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13602D2-CAF0-4790-95E8-87990761ED0C}"/>
              </a:ext>
            </a:extLst>
          </p:cNvPr>
          <p:cNvGrpSpPr/>
          <p:nvPr/>
        </p:nvGrpSpPr>
        <p:grpSpPr>
          <a:xfrm>
            <a:off x="9576895" y="5890392"/>
            <a:ext cx="2554143" cy="587454"/>
            <a:chOff x="131177" y="5775962"/>
            <a:chExt cx="2530239" cy="5819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378A2C8-EF9C-479C-ACF0-D9819B46D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177" y="5775962"/>
              <a:ext cx="2530238" cy="58195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1DE4F58-7D48-453D-89E1-B25767150977}"/>
                </a:ext>
              </a:extLst>
            </p:cNvPr>
            <p:cNvSpPr/>
            <p:nvPr userDrawn="1"/>
          </p:nvSpPr>
          <p:spPr>
            <a:xfrm>
              <a:off x="131178" y="5775962"/>
              <a:ext cx="2530238" cy="58195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688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k - Logo on 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D17CCA1-DDAA-4D6C-AAE4-2ECFF46CFEAB}"/>
              </a:ext>
            </a:extLst>
          </p:cNvPr>
          <p:cNvSpPr/>
          <p:nvPr/>
        </p:nvSpPr>
        <p:spPr>
          <a:xfrm>
            <a:off x="0" y="6604000"/>
            <a:ext cx="12191998" cy="254000"/>
          </a:xfrm>
          <a:prstGeom prst="roundRect">
            <a:avLst>
              <a:gd name="adj" fmla="val 0"/>
            </a:avLst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">
            <a:extLst>
              <a:ext uri="{FF2B5EF4-FFF2-40B4-BE49-F238E27FC236}">
                <a16:creationId xmlns:a16="http://schemas.microsoft.com/office/drawing/2014/main" xmlns="" id="{F2FD45BD-9964-4102-8DE9-72CDDDD20A49}"/>
              </a:ext>
            </a:extLst>
          </p:cNvPr>
          <p:cNvSpPr txBox="1">
            <a:spLocks/>
          </p:cNvSpPr>
          <p:nvPr/>
        </p:nvSpPr>
        <p:spPr>
          <a:xfrm>
            <a:off x="838200" y="6604000"/>
            <a:ext cx="27432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Prof. Jay R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Dhamsaniya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xmlns="" id="{59055D82-7978-44A5-82D1-0A4E00B382BF}"/>
              </a:ext>
            </a:extLst>
          </p:cNvPr>
          <p:cNvSpPr txBox="1">
            <a:spLocks/>
          </p:cNvSpPr>
          <p:nvPr/>
        </p:nvSpPr>
        <p:spPr>
          <a:xfrm>
            <a:off x="4038600" y="6604000"/>
            <a:ext cx="41148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#3130006 (PS)  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Wingdings" panose="05000000000000000000" pitchFamily="2" charset="2"/>
                <a:ea typeface="Roboto Condensed Light" panose="02000000000000000000" pitchFamily="2" charset="0"/>
              </a:rPr>
              <a:t>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Unit 1 – Basic Probability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xmlns="" id="{32768103-D8F5-4649-8107-E4B3B8C554BB}"/>
              </a:ext>
            </a:extLst>
          </p:cNvPr>
          <p:cNvSpPr txBox="1">
            <a:spLocks/>
          </p:cNvSpPr>
          <p:nvPr/>
        </p:nvSpPr>
        <p:spPr>
          <a:xfrm>
            <a:off x="8610600" y="6604000"/>
            <a:ext cx="2743200" cy="25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F2434F-F1F1-4B15-80AA-A2C3BF057F48}" type="slidenum">
              <a:rPr lang="en-US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pPr/>
              <a:t>‹#›</a:t>
            </a:fld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6C86632-7EFD-4A64-85B1-0CE7D13E0C97}"/>
              </a:ext>
            </a:extLst>
          </p:cNvPr>
          <p:cNvCxnSpPr/>
          <p:nvPr/>
        </p:nvCxnSpPr>
        <p:spPr>
          <a:xfrm>
            <a:off x="0" y="6606251"/>
            <a:ext cx="12192000" cy="0"/>
          </a:xfrm>
          <a:prstGeom prst="line">
            <a:avLst/>
          </a:prstGeom>
          <a:ln w="12700">
            <a:solidFill>
              <a:schemeClr val="bg1">
                <a:lumMod val="75000"/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5C60ED7-12D4-496E-AF73-0995BE8C12FD}"/>
              </a:ext>
            </a:extLst>
          </p:cNvPr>
          <p:cNvGrpSpPr/>
          <p:nvPr/>
        </p:nvGrpSpPr>
        <p:grpSpPr>
          <a:xfrm>
            <a:off x="128095" y="5890392"/>
            <a:ext cx="2554143" cy="587454"/>
            <a:chOff x="131177" y="5775962"/>
            <a:chExt cx="2530239" cy="5819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0CB04CE-0025-4B1F-B962-A759D179D8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177" y="5775962"/>
              <a:ext cx="2530238" cy="58195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3F480CB-A4AF-424E-90DB-5B677403441A}"/>
                </a:ext>
              </a:extLst>
            </p:cNvPr>
            <p:cNvSpPr/>
            <p:nvPr userDrawn="1"/>
          </p:nvSpPr>
          <p:spPr>
            <a:xfrm>
              <a:off x="131178" y="5775962"/>
              <a:ext cx="2530238" cy="58195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045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lete Blan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243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F5063B-909B-4A7F-B502-78022804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027DDF1-16E2-4622-B8FD-0148CD5CE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7EA166-F18A-4D32-AA1F-AE475D491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84CCD-0C21-864C-9026-5993C0EB128B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5C5379-5B41-4775-9279-F9F7608E6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A4B342-6FD5-4BB7-B9AE-3C5081C08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A3A2B-9384-7841-8AB4-BFE375740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6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6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70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png"/><Relationship Id="rId21" Type="http://schemas.openxmlformats.org/officeDocument/2006/relationships/image" Target="../media/image90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tiff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tif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../../U1_swf-20210713T060857Z-001/U1_swf/Basic%20of%20Protocol%20Layers/File_01_03_1.swf" TargetMode="External"/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1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2.wdp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747E4E-823D-614A-B4B7-AC128FF38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242" y="1103123"/>
            <a:ext cx="8297907" cy="2578780"/>
          </a:xfrm>
        </p:spPr>
        <p:txBody>
          <a:bodyPr/>
          <a:lstStyle/>
          <a:p>
            <a:r>
              <a:rPr lang="en-US" sz="4400" b="0"/>
              <a:t>Unit-1:</a:t>
            </a:r>
            <a:r>
              <a:rPr lang="en-US"/>
              <a:t/>
            </a:r>
            <a:br>
              <a:rPr lang="en-US"/>
            </a:br>
            <a:r>
              <a:rPr lang="en-US"/>
              <a:t>Introduction to Computer Networks &amp; Internet</a:t>
            </a:r>
            <a:br>
              <a:rPr lang="en-US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4EBD4442-5C83-5F4A-8AEA-1614164C8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maulik.trivedi@darshan.ac.in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1507D4B6-0B64-6A44-BA9C-B9BF69DC2E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+91-9998265805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3E4F568A-30BE-2049-9622-DC2108A446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Computer Engineering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171A5B73-F4FC-AC48-953E-993670B73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Prof. Maulik D Trivedi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773BE456-33E7-B748-B5B3-F501CA8044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b="1"/>
              <a:t>Computer Networks </a:t>
            </a:r>
            <a:r>
              <a:rPr lang="en-US"/>
              <a:t>(CN)</a:t>
            </a:r>
          </a:p>
          <a:p>
            <a:pPr>
              <a:spcAft>
                <a:spcPts val="600"/>
              </a:spcAft>
            </a:pPr>
            <a:r>
              <a:rPr lang="en-US"/>
              <a:t>GTU #3150710</a:t>
            </a:r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xmlns="" id="{72831386-25BD-CB4A-8E69-CCA21F5039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490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Area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A wide area network (WAN) is a computer network that exists over a </a:t>
            </a:r>
            <a:r>
              <a:rPr lang="en-US" dirty="0">
                <a:solidFill>
                  <a:schemeClr val="accent6"/>
                </a:solidFill>
              </a:rPr>
              <a:t>large-scale geographical area</a:t>
            </a:r>
            <a:r>
              <a:rPr lang="en-US" dirty="0"/>
              <a:t>. </a:t>
            </a:r>
          </a:p>
          <a:p>
            <a:pPr algn="just"/>
            <a:r>
              <a:rPr lang="en-US" dirty="0"/>
              <a:t>A WAN </a:t>
            </a:r>
            <a:r>
              <a:rPr lang="en-US" dirty="0">
                <a:solidFill>
                  <a:schemeClr val="accent6"/>
                </a:solidFill>
              </a:rPr>
              <a:t>connects </a:t>
            </a:r>
            <a:r>
              <a:rPr lang="en-US" dirty="0"/>
              <a:t>different networks, including local area networks (</a:t>
            </a:r>
            <a:r>
              <a:rPr lang="en-US" dirty="0">
                <a:solidFill>
                  <a:srgbClr val="C00000"/>
                </a:solidFill>
              </a:rPr>
              <a:t>LAN</a:t>
            </a:r>
            <a:r>
              <a:rPr lang="en-US" dirty="0"/>
              <a:t>) and metropolitan area networks (</a:t>
            </a:r>
            <a:r>
              <a:rPr lang="en-US" dirty="0">
                <a:solidFill>
                  <a:schemeClr val="accent6"/>
                </a:solidFill>
              </a:rPr>
              <a:t>MAN</a:t>
            </a:r>
            <a:r>
              <a:rPr lang="en-US" dirty="0"/>
              <a:t>). </a:t>
            </a:r>
          </a:p>
          <a:p>
            <a:pPr lvl="0" algn="just"/>
            <a:r>
              <a:rPr lang="en-IN" dirty="0"/>
              <a:t>It may be located with in a </a:t>
            </a:r>
            <a:r>
              <a:rPr lang="en-IN" dirty="0">
                <a:solidFill>
                  <a:schemeClr val="accent6"/>
                </a:solidFill>
              </a:rPr>
              <a:t>state </a:t>
            </a:r>
            <a:r>
              <a:rPr lang="en-IN" dirty="0"/>
              <a:t>or a </a:t>
            </a:r>
            <a:r>
              <a:rPr lang="en-IN" dirty="0">
                <a:solidFill>
                  <a:schemeClr val="accent6"/>
                </a:solidFill>
              </a:rPr>
              <a:t>country </a:t>
            </a:r>
            <a:r>
              <a:rPr lang="en-IN" dirty="0"/>
              <a:t>or it may be interconnected around the world.  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300" y="3786498"/>
            <a:ext cx="4851400" cy="253810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8204200" y="4267200"/>
            <a:ext cx="1295400" cy="98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99601" y="4067145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Asia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1" y="5924490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Africa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6248400" y="5432419"/>
            <a:ext cx="381000" cy="692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124200" y="4467256"/>
            <a:ext cx="838200" cy="485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124200" y="4953000"/>
            <a:ext cx="1384300" cy="479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11920" y="4792599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America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9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Types of Computer Networks - 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ttp://cis.msjc.edu/courses/images/WA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8496300" cy="533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3889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Types of Computer Networks -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01584" y="799912"/>
            <a:ext cx="11929641" cy="55905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800" b="1" dirty="0"/>
          </a:p>
          <a:p>
            <a:pPr marL="0" indent="0">
              <a:buNone/>
            </a:pP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441396"/>
              </p:ext>
            </p:extLst>
          </p:nvPr>
        </p:nvGraphicFramePr>
        <p:xfrm>
          <a:off x="619825" y="799912"/>
          <a:ext cx="11089948" cy="41473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772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24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24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24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473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200" dirty="0">
                          <a:effectLst/>
                        </a:rPr>
                        <a:t>Comparison</a:t>
                      </a:r>
                      <a:endParaRPr lang="en-IN" sz="1800" b="1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200" dirty="0">
                          <a:effectLst/>
                        </a:rPr>
                        <a:t>LAN</a:t>
                      </a:r>
                      <a:endParaRPr lang="en-IN" sz="1800" b="1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200" dirty="0">
                          <a:effectLst/>
                        </a:rPr>
                        <a:t>MAN</a:t>
                      </a:r>
                      <a:endParaRPr lang="en-IN" sz="1800" b="1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200" dirty="0">
                          <a:effectLst/>
                        </a:rPr>
                        <a:t>WAN</a:t>
                      </a:r>
                      <a:endParaRPr lang="en-IN" sz="1800" b="1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865358"/>
              </p:ext>
            </p:extLst>
          </p:nvPr>
        </p:nvGraphicFramePr>
        <p:xfrm>
          <a:off x="619844" y="1227443"/>
          <a:ext cx="11089948" cy="36925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72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24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24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24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92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Full Name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Local Area Network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Metropolitan Area Network 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Wide Area Network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212637"/>
              </p:ext>
            </p:extLst>
          </p:nvPr>
        </p:nvGraphicFramePr>
        <p:xfrm>
          <a:off x="619844" y="1609488"/>
          <a:ext cx="11089948" cy="10800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72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24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24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24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Meaning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kern="1200" dirty="0">
                          <a:effectLst/>
                        </a:rPr>
                        <a:t>A network that connects a group of computers in a small geographical area</a:t>
                      </a:r>
                      <a:endParaRPr lang="en-IN" sz="1600" b="0" kern="1200" dirty="0">
                        <a:effectLst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kern="1200" dirty="0">
                          <a:effectLst/>
                        </a:rPr>
                        <a:t>It covers relatively large region such as cities, towns</a:t>
                      </a:r>
                      <a:endParaRPr lang="en-IN" sz="1600" b="0" kern="1200" dirty="0">
                        <a:effectLst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kern="1200" dirty="0">
                          <a:effectLst/>
                        </a:rPr>
                        <a:t>It spans large locality &amp; connects countries together. e.g. Internet</a:t>
                      </a:r>
                      <a:endParaRPr lang="en-IN" sz="1600" b="0" kern="1200" dirty="0">
                        <a:effectLst/>
                      </a:endParaRPr>
                    </a:p>
                  </a:txBody>
                  <a:tcPr marL="67552" marR="67552" marT="33776" marB="3377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273079"/>
              </p:ext>
            </p:extLst>
          </p:nvPr>
        </p:nvGraphicFramePr>
        <p:xfrm>
          <a:off x="619835" y="2702280"/>
          <a:ext cx="11089944" cy="42731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724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24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24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24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73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Ownership of Network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Private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Private or Public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Private or Public (VPN)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989239"/>
              </p:ext>
            </p:extLst>
          </p:nvPr>
        </p:nvGraphicFramePr>
        <p:xfrm>
          <a:off x="619852" y="3142387"/>
          <a:ext cx="11089940" cy="42731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724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2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24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24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73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kern="1200" dirty="0">
                          <a:effectLst/>
                        </a:rPr>
                        <a:t>Design and Maintenance</a:t>
                      </a:r>
                      <a:endParaRPr lang="en-IN" sz="1600" b="0" kern="1200" dirty="0">
                        <a:effectLst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Easy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Difficult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kern="1200" dirty="0">
                          <a:effectLst/>
                        </a:rPr>
                        <a:t>Difficult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387485"/>
              </p:ext>
            </p:extLst>
          </p:nvPr>
        </p:nvGraphicFramePr>
        <p:xfrm>
          <a:off x="619852" y="3582494"/>
          <a:ext cx="11089940" cy="42731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724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2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24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24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73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Propagation Delay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Short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Moderate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Long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522308"/>
              </p:ext>
            </p:extLst>
          </p:nvPr>
        </p:nvGraphicFramePr>
        <p:xfrm>
          <a:off x="619852" y="4022601"/>
          <a:ext cx="11089940" cy="42731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724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2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24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24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73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Speed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High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Moderate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Low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344197"/>
              </p:ext>
            </p:extLst>
          </p:nvPr>
        </p:nvGraphicFramePr>
        <p:xfrm>
          <a:off x="619856" y="4462708"/>
          <a:ext cx="11089936" cy="61130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724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24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24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24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73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Equipment Used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NIC, Switch, Hub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Modem, Router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Microwave, Radio Transmitter &amp; Receiver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272982"/>
              </p:ext>
            </p:extLst>
          </p:nvPr>
        </p:nvGraphicFramePr>
        <p:xfrm>
          <a:off x="619856" y="5085787"/>
          <a:ext cx="11089936" cy="33088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724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24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24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24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538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Range(Approximately)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1 to 10 km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10</a:t>
                      </a:r>
                      <a:r>
                        <a:rPr lang="en-IN" sz="1600" kern="1200" baseline="0" dirty="0">
                          <a:effectLst/>
                        </a:rPr>
                        <a:t> to </a:t>
                      </a:r>
                      <a:r>
                        <a:rPr lang="en-IN" sz="1600" kern="1200" dirty="0">
                          <a:effectLst/>
                        </a:rPr>
                        <a:t>100 km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Beyond 100 km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978359"/>
              </p:ext>
            </p:extLst>
          </p:nvPr>
        </p:nvGraphicFramePr>
        <p:xfrm>
          <a:off x="619856" y="5428447"/>
          <a:ext cx="11089940" cy="42731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724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2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24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24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73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Used for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College, School, Hospital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effectLst/>
                        </a:rPr>
                        <a:t>Small towns, City</a:t>
                      </a:r>
                      <a:endParaRPr lang="en-IN" sz="16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50" kern="1200" dirty="0">
                          <a:effectLst/>
                        </a:rPr>
                        <a:t>State, Country, Continent</a:t>
                      </a:r>
                      <a:endParaRPr lang="en-IN" sz="155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</a:txBody>
                  <a:tcPr marL="67552" marR="67552" marT="33776" marB="3377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57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Internet?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 internet is a type of </a:t>
            </a:r>
            <a:r>
              <a:rPr lang="en-IN" dirty="0">
                <a:solidFill>
                  <a:schemeClr val="accent6"/>
                </a:solidFill>
              </a:rPr>
              <a:t>world-wide computer network</a:t>
            </a:r>
            <a:r>
              <a:rPr lang="en-IN" dirty="0"/>
              <a:t>.</a:t>
            </a:r>
            <a:endParaRPr lang="en-US" dirty="0"/>
          </a:p>
          <a:p>
            <a:r>
              <a:rPr lang="en-IN" dirty="0"/>
              <a:t>The internet is the collection of </a:t>
            </a:r>
            <a:r>
              <a:rPr lang="en-IN" dirty="0">
                <a:solidFill>
                  <a:schemeClr val="accent6"/>
                </a:solidFill>
              </a:rPr>
              <a:t>infinite numbers of connected computers </a:t>
            </a:r>
            <a:r>
              <a:rPr lang="en-IN" dirty="0"/>
              <a:t>that are spread across the world.</a:t>
            </a:r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475203" y="2322832"/>
            <a:ext cx="4366032" cy="4154169"/>
            <a:chOff x="4951203" y="2322831"/>
            <a:chExt cx="4366032" cy="4154169"/>
          </a:xfrm>
        </p:grpSpPr>
        <p:sp>
          <p:nvSpPr>
            <p:cNvPr id="51" name="Freeform 417"/>
            <p:cNvSpPr>
              <a:spLocks/>
            </p:cNvSpPr>
            <p:nvPr/>
          </p:nvSpPr>
          <p:spPr bwMode="auto">
            <a:xfrm>
              <a:off x="5638800" y="2586670"/>
              <a:ext cx="1354461" cy="868737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951203" y="2322831"/>
              <a:ext cx="4366032" cy="4154169"/>
              <a:chOff x="4951203" y="2322831"/>
              <a:chExt cx="4366032" cy="4154169"/>
            </a:xfrm>
          </p:grpSpPr>
          <p:sp>
            <p:nvSpPr>
              <p:cNvPr id="49" name="Freeform 415"/>
              <p:cNvSpPr>
                <a:spLocks/>
              </p:cNvSpPr>
              <p:nvPr/>
            </p:nvSpPr>
            <p:spPr bwMode="auto">
              <a:xfrm>
                <a:off x="7044022" y="4060304"/>
                <a:ext cx="1025132" cy="546983"/>
              </a:xfrm>
              <a:custGeom>
                <a:avLst/>
                <a:gdLst>
                  <a:gd name="T0" fmla="*/ 2147483647 w 828"/>
                  <a:gd name="T1" fmla="*/ 2147483647 h 425"/>
                  <a:gd name="T2" fmla="*/ 2147483647 w 828"/>
                  <a:gd name="T3" fmla="*/ 2147483647 h 425"/>
                  <a:gd name="T4" fmla="*/ 2147483647 w 828"/>
                  <a:gd name="T5" fmla="*/ 2147483647 h 425"/>
                  <a:gd name="T6" fmla="*/ 2147483647 w 828"/>
                  <a:gd name="T7" fmla="*/ 2147483647 h 425"/>
                  <a:gd name="T8" fmla="*/ 2147483647 w 828"/>
                  <a:gd name="T9" fmla="*/ 2147483647 h 425"/>
                  <a:gd name="T10" fmla="*/ 2147483647 w 828"/>
                  <a:gd name="T11" fmla="*/ 2147483647 h 425"/>
                  <a:gd name="T12" fmla="*/ 2147483647 w 828"/>
                  <a:gd name="T13" fmla="*/ 2147483647 h 425"/>
                  <a:gd name="T14" fmla="*/ 2147483647 w 828"/>
                  <a:gd name="T15" fmla="*/ 2147483647 h 425"/>
                  <a:gd name="T16" fmla="*/ 2147483647 w 828"/>
                  <a:gd name="T17" fmla="*/ 2147483647 h 425"/>
                  <a:gd name="T18" fmla="*/ 2147483647 w 828"/>
                  <a:gd name="T19" fmla="*/ 2147483647 h 425"/>
                  <a:gd name="T20" fmla="*/ 2147483647 w 828"/>
                  <a:gd name="T21" fmla="*/ 2147483647 h 425"/>
                  <a:gd name="T22" fmla="*/ 2147483647 w 828"/>
                  <a:gd name="T23" fmla="*/ 2147483647 h 4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8"/>
                  <a:gd name="T37" fmla="*/ 0 h 425"/>
                  <a:gd name="T38" fmla="*/ 828 w 828"/>
                  <a:gd name="T39" fmla="*/ 425 h 4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8" h="425">
                    <a:moveTo>
                      <a:pt x="382" y="30"/>
                    </a:moveTo>
                    <a:cubicBezTo>
                      <a:pt x="350" y="29"/>
                      <a:pt x="413" y="30"/>
                      <a:pt x="370" y="30"/>
                    </a:cubicBezTo>
                    <a:cubicBezTo>
                      <a:pt x="327" y="30"/>
                      <a:pt x="187" y="16"/>
                      <a:pt x="126" y="32"/>
                    </a:cubicBezTo>
                    <a:cubicBezTo>
                      <a:pt x="65" y="48"/>
                      <a:pt x="12" y="86"/>
                      <a:pt x="6" y="126"/>
                    </a:cubicBezTo>
                    <a:cubicBezTo>
                      <a:pt x="0" y="166"/>
                      <a:pt x="44" y="231"/>
                      <a:pt x="92" y="274"/>
                    </a:cubicBezTo>
                    <a:cubicBezTo>
                      <a:pt x="140" y="317"/>
                      <a:pt x="217" y="360"/>
                      <a:pt x="292" y="384"/>
                    </a:cubicBezTo>
                    <a:cubicBezTo>
                      <a:pt x="367" y="408"/>
                      <a:pt x="472" y="425"/>
                      <a:pt x="540" y="416"/>
                    </a:cubicBezTo>
                    <a:cubicBezTo>
                      <a:pt x="608" y="407"/>
                      <a:pt x="659" y="371"/>
                      <a:pt x="698" y="330"/>
                    </a:cubicBezTo>
                    <a:cubicBezTo>
                      <a:pt x="737" y="289"/>
                      <a:pt x="760" y="221"/>
                      <a:pt x="776" y="170"/>
                    </a:cubicBezTo>
                    <a:cubicBezTo>
                      <a:pt x="792" y="119"/>
                      <a:pt x="828" y="44"/>
                      <a:pt x="792" y="22"/>
                    </a:cubicBezTo>
                    <a:cubicBezTo>
                      <a:pt x="756" y="0"/>
                      <a:pt x="630" y="37"/>
                      <a:pt x="560" y="38"/>
                    </a:cubicBezTo>
                    <a:cubicBezTo>
                      <a:pt x="490" y="39"/>
                      <a:pt x="414" y="31"/>
                      <a:pt x="382" y="30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0" name="Freeform 416"/>
              <p:cNvSpPr>
                <a:spLocks/>
              </p:cNvSpPr>
              <p:nvPr/>
            </p:nvSpPr>
            <p:spPr bwMode="auto">
              <a:xfrm>
                <a:off x="7058879" y="2823481"/>
                <a:ext cx="1349509" cy="912496"/>
              </a:xfrm>
              <a:custGeom>
                <a:avLst/>
                <a:gdLst>
                  <a:gd name="T0" fmla="*/ 2147483647 w 765"/>
                  <a:gd name="T1" fmla="*/ 2147483647 h 459"/>
                  <a:gd name="T2" fmla="*/ 2147483647 w 765"/>
                  <a:gd name="T3" fmla="*/ 2147483647 h 459"/>
                  <a:gd name="T4" fmla="*/ 2147483647 w 765"/>
                  <a:gd name="T5" fmla="*/ 2147483647 h 459"/>
                  <a:gd name="T6" fmla="*/ 2147483647 w 765"/>
                  <a:gd name="T7" fmla="*/ 2147483647 h 459"/>
                  <a:gd name="T8" fmla="*/ 2147483647 w 765"/>
                  <a:gd name="T9" fmla="*/ 2147483647 h 459"/>
                  <a:gd name="T10" fmla="*/ 2147483647 w 765"/>
                  <a:gd name="T11" fmla="*/ 2147483647 h 459"/>
                  <a:gd name="T12" fmla="*/ 2147483647 w 765"/>
                  <a:gd name="T13" fmla="*/ 2147483647 h 459"/>
                  <a:gd name="T14" fmla="*/ 2147483647 w 765"/>
                  <a:gd name="T15" fmla="*/ 2147483647 h 459"/>
                  <a:gd name="T16" fmla="*/ 2147483647 w 765"/>
                  <a:gd name="T17" fmla="*/ 2147483647 h 459"/>
                  <a:gd name="T18" fmla="*/ 2147483647 w 765"/>
                  <a:gd name="T19" fmla="*/ 2147483647 h 459"/>
                  <a:gd name="T20" fmla="*/ 2147483647 w 765"/>
                  <a:gd name="T21" fmla="*/ 2147483647 h 459"/>
                  <a:gd name="T22" fmla="*/ 2147483647 w 765"/>
                  <a:gd name="T23" fmla="*/ 2147483647 h 45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65"/>
                  <a:gd name="T37" fmla="*/ 0 h 459"/>
                  <a:gd name="T38" fmla="*/ 765 w 765"/>
                  <a:gd name="T39" fmla="*/ 459 h 45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65" h="459">
                    <a:moveTo>
                      <a:pt x="424" y="10"/>
                    </a:moveTo>
                    <a:cubicBezTo>
                      <a:pt x="362" y="16"/>
                      <a:pt x="343" y="55"/>
                      <a:pt x="288" y="70"/>
                    </a:cubicBezTo>
                    <a:cubicBezTo>
                      <a:pt x="233" y="85"/>
                      <a:pt x="142" y="56"/>
                      <a:pt x="96" y="100"/>
                    </a:cubicBezTo>
                    <a:cubicBezTo>
                      <a:pt x="50" y="144"/>
                      <a:pt x="0" y="279"/>
                      <a:pt x="14" y="336"/>
                    </a:cubicBezTo>
                    <a:cubicBezTo>
                      <a:pt x="28" y="393"/>
                      <a:pt x="125" y="429"/>
                      <a:pt x="180" y="444"/>
                    </a:cubicBezTo>
                    <a:cubicBezTo>
                      <a:pt x="235" y="459"/>
                      <a:pt x="279" y="426"/>
                      <a:pt x="346" y="426"/>
                    </a:cubicBezTo>
                    <a:cubicBezTo>
                      <a:pt x="413" y="426"/>
                      <a:pt x="525" y="443"/>
                      <a:pt x="584" y="444"/>
                    </a:cubicBezTo>
                    <a:cubicBezTo>
                      <a:pt x="643" y="445"/>
                      <a:pt x="670" y="446"/>
                      <a:pt x="698" y="434"/>
                    </a:cubicBezTo>
                    <a:cubicBezTo>
                      <a:pt x="726" y="422"/>
                      <a:pt x="743" y="418"/>
                      <a:pt x="752" y="372"/>
                    </a:cubicBezTo>
                    <a:cubicBezTo>
                      <a:pt x="761" y="326"/>
                      <a:pt x="765" y="214"/>
                      <a:pt x="750" y="158"/>
                    </a:cubicBezTo>
                    <a:cubicBezTo>
                      <a:pt x="735" y="102"/>
                      <a:pt x="716" y="58"/>
                      <a:pt x="662" y="34"/>
                    </a:cubicBezTo>
                    <a:cubicBezTo>
                      <a:pt x="608" y="10"/>
                      <a:pt x="505" y="0"/>
                      <a:pt x="424" y="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CCFF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52" name="Group 418"/>
              <p:cNvGrpSpPr>
                <a:grpSpLocks/>
              </p:cNvGrpSpPr>
              <p:nvPr/>
            </p:nvGrpSpPr>
            <p:grpSpPr bwMode="auto">
              <a:xfrm>
                <a:off x="5698228" y="3612422"/>
                <a:ext cx="1137797" cy="756766"/>
                <a:chOff x="2889" y="1631"/>
                <a:chExt cx="980" cy="743"/>
              </a:xfrm>
            </p:grpSpPr>
            <p:sp>
              <p:nvSpPr>
                <p:cNvPr id="402" name="Rectangle 419"/>
                <p:cNvSpPr>
                  <a:spLocks noChangeArrowheads="1"/>
                </p:cNvSpPr>
                <p:nvPr/>
              </p:nvSpPr>
              <p:spPr bwMode="auto">
                <a:xfrm>
                  <a:off x="3046" y="1841"/>
                  <a:ext cx="663" cy="533"/>
                </a:xfrm>
                <a:prstGeom prst="rect">
                  <a:avLst/>
                </a:prstGeom>
                <a:solidFill>
                  <a:srgbClr val="00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3" name="AutoShape 420"/>
                <p:cNvSpPr>
                  <a:spLocks noChangeArrowheads="1"/>
                </p:cNvSpPr>
                <p:nvPr/>
              </p:nvSpPr>
              <p:spPr bwMode="auto">
                <a:xfrm>
                  <a:off x="2889" y="1631"/>
                  <a:ext cx="980" cy="25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>
                    <a:solidFill>
                      <a:srgbClr val="00CCFF"/>
                    </a:solidFill>
                  </a:endParaRPr>
                </a:p>
              </p:txBody>
            </p:sp>
          </p:grpSp>
          <p:sp>
            <p:nvSpPr>
              <p:cNvPr id="53" name="Line 421"/>
              <p:cNvSpPr>
                <a:spLocks noChangeShapeType="1"/>
              </p:cNvSpPr>
              <p:nvPr/>
            </p:nvSpPr>
            <p:spPr bwMode="auto">
              <a:xfrm>
                <a:off x="7349829" y="4291967"/>
                <a:ext cx="127522" cy="978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4" name="Line 422"/>
              <p:cNvSpPr>
                <a:spLocks noChangeShapeType="1"/>
              </p:cNvSpPr>
              <p:nvPr/>
            </p:nvSpPr>
            <p:spPr bwMode="auto">
              <a:xfrm>
                <a:off x="7425351" y="4227616"/>
                <a:ext cx="2179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5" name="Line 423"/>
              <p:cNvSpPr>
                <a:spLocks noChangeShapeType="1"/>
              </p:cNvSpPr>
              <p:nvPr/>
            </p:nvSpPr>
            <p:spPr bwMode="auto">
              <a:xfrm flipV="1">
                <a:off x="7609826" y="4297115"/>
                <a:ext cx="105237" cy="849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6" name="Line 424"/>
              <p:cNvSpPr>
                <a:spLocks noChangeShapeType="1"/>
              </p:cNvSpPr>
              <p:nvPr/>
            </p:nvSpPr>
            <p:spPr bwMode="auto">
              <a:xfrm>
                <a:off x="6594599" y="4232765"/>
                <a:ext cx="5298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7" name="Line 425"/>
              <p:cNvSpPr>
                <a:spLocks noChangeShapeType="1"/>
              </p:cNvSpPr>
              <p:nvPr/>
            </p:nvSpPr>
            <p:spPr bwMode="auto">
              <a:xfrm>
                <a:off x="6824882" y="3298390"/>
                <a:ext cx="397424" cy="25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8" name="Line 426"/>
              <p:cNvSpPr>
                <a:spLocks noChangeShapeType="1"/>
              </p:cNvSpPr>
              <p:nvPr/>
            </p:nvSpPr>
            <p:spPr bwMode="auto">
              <a:xfrm>
                <a:off x="6486885" y="3149096"/>
                <a:ext cx="118856" cy="772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9" name="Freeform 427"/>
              <p:cNvSpPr>
                <a:spLocks/>
              </p:cNvSpPr>
              <p:nvPr/>
            </p:nvSpPr>
            <p:spPr bwMode="auto">
              <a:xfrm>
                <a:off x="5869083" y="4750145"/>
                <a:ext cx="2401878" cy="1350081"/>
              </a:xfrm>
              <a:custGeom>
                <a:avLst/>
                <a:gdLst>
                  <a:gd name="T0" fmla="*/ 2147483647 w 1940"/>
                  <a:gd name="T1" fmla="*/ 2147483647 h 1049"/>
                  <a:gd name="T2" fmla="*/ 2147483647 w 1940"/>
                  <a:gd name="T3" fmla="*/ 2147483647 h 1049"/>
                  <a:gd name="T4" fmla="*/ 2147483647 w 1940"/>
                  <a:gd name="T5" fmla="*/ 2147483647 h 1049"/>
                  <a:gd name="T6" fmla="*/ 2147483647 w 1940"/>
                  <a:gd name="T7" fmla="*/ 2147483647 h 1049"/>
                  <a:gd name="T8" fmla="*/ 2147483647 w 1940"/>
                  <a:gd name="T9" fmla="*/ 2147483647 h 1049"/>
                  <a:gd name="T10" fmla="*/ 2147483647 w 1940"/>
                  <a:gd name="T11" fmla="*/ 2147483647 h 1049"/>
                  <a:gd name="T12" fmla="*/ 2147483647 w 1940"/>
                  <a:gd name="T13" fmla="*/ 2147483647 h 1049"/>
                  <a:gd name="T14" fmla="*/ 2147483647 w 1940"/>
                  <a:gd name="T15" fmla="*/ 2147483647 h 1049"/>
                  <a:gd name="T16" fmla="*/ 2147483647 w 1940"/>
                  <a:gd name="T17" fmla="*/ 2147483647 h 1049"/>
                  <a:gd name="T18" fmla="*/ 2147483647 w 1940"/>
                  <a:gd name="T19" fmla="*/ 2147483647 h 1049"/>
                  <a:gd name="T20" fmla="*/ 2147483647 w 1940"/>
                  <a:gd name="T21" fmla="*/ 2147483647 h 1049"/>
                  <a:gd name="T22" fmla="*/ 2147483647 w 1940"/>
                  <a:gd name="T23" fmla="*/ 2147483647 h 1049"/>
                  <a:gd name="T24" fmla="*/ 2147483647 w 1940"/>
                  <a:gd name="T25" fmla="*/ 2147483647 h 1049"/>
                  <a:gd name="T26" fmla="*/ 2147483647 w 1940"/>
                  <a:gd name="T27" fmla="*/ 2147483647 h 1049"/>
                  <a:gd name="T28" fmla="*/ 2147483647 w 1940"/>
                  <a:gd name="T29" fmla="*/ 2147483647 h 1049"/>
                  <a:gd name="T30" fmla="*/ 2147483647 w 1940"/>
                  <a:gd name="T31" fmla="*/ 2147483647 h 104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40"/>
                  <a:gd name="T49" fmla="*/ 0 h 1049"/>
                  <a:gd name="T50" fmla="*/ 1940 w 1940"/>
                  <a:gd name="T51" fmla="*/ 1049 h 104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40" h="1049">
                    <a:moveTo>
                      <a:pt x="952" y="26"/>
                    </a:moveTo>
                    <a:cubicBezTo>
                      <a:pt x="867" y="45"/>
                      <a:pt x="832" y="118"/>
                      <a:pt x="755" y="125"/>
                    </a:cubicBezTo>
                    <a:cubicBezTo>
                      <a:pt x="678" y="132"/>
                      <a:pt x="587" y="72"/>
                      <a:pt x="488" y="68"/>
                    </a:cubicBezTo>
                    <a:cubicBezTo>
                      <a:pt x="389" y="64"/>
                      <a:pt x="237" y="48"/>
                      <a:pt x="158" y="101"/>
                    </a:cubicBezTo>
                    <a:cubicBezTo>
                      <a:pt x="79" y="154"/>
                      <a:pt x="28" y="298"/>
                      <a:pt x="14" y="389"/>
                    </a:cubicBezTo>
                    <a:cubicBezTo>
                      <a:pt x="0" y="480"/>
                      <a:pt x="25" y="595"/>
                      <a:pt x="71" y="648"/>
                    </a:cubicBezTo>
                    <a:cubicBezTo>
                      <a:pt x="117" y="701"/>
                      <a:pt x="205" y="665"/>
                      <a:pt x="288" y="706"/>
                    </a:cubicBezTo>
                    <a:cubicBezTo>
                      <a:pt x="371" y="747"/>
                      <a:pt x="450" y="842"/>
                      <a:pt x="568" y="893"/>
                    </a:cubicBezTo>
                    <a:cubicBezTo>
                      <a:pt x="686" y="944"/>
                      <a:pt x="852" y="991"/>
                      <a:pt x="996" y="1014"/>
                    </a:cubicBezTo>
                    <a:cubicBezTo>
                      <a:pt x="1140" y="1036"/>
                      <a:pt x="1309" y="1049"/>
                      <a:pt x="1433" y="1031"/>
                    </a:cubicBezTo>
                    <a:cubicBezTo>
                      <a:pt x="1557" y="1012"/>
                      <a:pt x="1657" y="960"/>
                      <a:pt x="1739" y="907"/>
                    </a:cubicBezTo>
                    <a:cubicBezTo>
                      <a:pt x="1821" y="855"/>
                      <a:pt x="1906" y="824"/>
                      <a:pt x="1923" y="714"/>
                    </a:cubicBezTo>
                    <a:cubicBezTo>
                      <a:pt x="1940" y="604"/>
                      <a:pt x="1898" y="350"/>
                      <a:pt x="1839" y="251"/>
                    </a:cubicBezTo>
                    <a:cubicBezTo>
                      <a:pt x="1780" y="151"/>
                      <a:pt x="1662" y="153"/>
                      <a:pt x="1566" y="114"/>
                    </a:cubicBezTo>
                    <a:cubicBezTo>
                      <a:pt x="1470" y="76"/>
                      <a:pt x="1365" y="30"/>
                      <a:pt x="1263" y="15"/>
                    </a:cubicBezTo>
                    <a:cubicBezTo>
                      <a:pt x="1161" y="0"/>
                      <a:pt x="1037" y="8"/>
                      <a:pt x="952" y="26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60" name="Line 428"/>
              <p:cNvSpPr>
                <a:spLocks noChangeShapeType="1"/>
              </p:cNvSpPr>
              <p:nvPr/>
            </p:nvSpPr>
            <p:spPr bwMode="auto">
              <a:xfrm rot="16200000">
                <a:off x="7692131" y="5385512"/>
                <a:ext cx="424716" cy="1089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61" name="Line 429"/>
              <p:cNvSpPr>
                <a:spLocks noChangeShapeType="1"/>
              </p:cNvSpPr>
              <p:nvPr/>
            </p:nvSpPr>
            <p:spPr bwMode="auto">
              <a:xfrm rot="5400000" flipV="1">
                <a:off x="7814060" y="5612482"/>
                <a:ext cx="2574" cy="66856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62" name="Line 430"/>
              <p:cNvSpPr>
                <a:spLocks noChangeShapeType="1"/>
              </p:cNvSpPr>
              <p:nvPr/>
            </p:nvSpPr>
            <p:spPr bwMode="auto">
              <a:xfrm rot="16200000">
                <a:off x="7958965" y="5350371"/>
                <a:ext cx="0" cy="89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63" name="Line 431"/>
              <p:cNvSpPr>
                <a:spLocks noChangeShapeType="1"/>
              </p:cNvSpPr>
              <p:nvPr/>
            </p:nvSpPr>
            <p:spPr bwMode="auto">
              <a:xfrm>
                <a:off x="7320115" y="5008836"/>
                <a:ext cx="304568" cy="1492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64" name="Line 432"/>
              <p:cNvSpPr>
                <a:spLocks noChangeShapeType="1"/>
              </p:cNvSpPr>
              <p:nvPr/>
            </p:nvSpPr>
            <p:spPr bwMode="auto">
              <a:xfrm flipV="1">
                <a:off x="6836024" y="4998540"/>
                <a:ext cx="251331" cy="1608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65" name="Line 433"/>
              <p:cNvSpPr>
                <a:spLocks noChangeShapeType="1"/>
              </p:cNvSpPr>
              <p:nvPr/>
            </p:nvSpPr>
            <p:spPr bwMode="auto">
              <a:xfrm flipV="1">
                <a:off x="6869453" y="5235351"/>
                <a:ext cx="75770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66" name="Line 435"/>
              <p:cNvSpPr>
                <a:spLocks noChangeShapeType="1"/>
              </p:cNvSpPr>
              <p:nvPr/>
            </p:nvSpPr>
            <p:spPr bwMode="auto">
              <a:xfrm>
                <a:off x="6339554" y="5070613"/>
                <a:ext cx="205522" cy="69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67" name="Line 436"/>
              <p:cNvSpPr>
                <a:spLocks noChangeShapeType="1"/>
              </p:cNvSpPr>
              <p:nvPr/>
            </p:nvSpPr>
            <p:spPr bwMode="auto">
              <a:xfrm flipV="1">
                <a:off x="6137746" y="5240499"/>
                <a:ext cx="321901" cy="1029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68" name="Line 439"/>
              <p:cNvSpPr>
                <a:spLocks noChangeShapeType="1"/>
              </p:cNvSpPr>
              <p:nvPr/>
            </p:nvSpPr>
            <p:spPr bwMode="auto">
              <a:xfrm flipH="1">
                <a:off x="6469552" y="5311285"/>
                <a:ext cx="111427" cy="1608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69" name="Line 440"/>
              <p:cNvSpPr>
                <a:spLocks noChangeShapeType="1"/>
              </p:cNvSpPr>
              <p:nvPr/>
            </p:nvSpPr>
            <p:spPr bwMode="auto">
              <a:xfrm flipH="1" flipV="1">
                <a:off x="6719645" y="5333165"/>
                <a:ext cx="58190" cy="1402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70" name="Line 441"/>
              <p:cNvSpPr>
                <a:spLocks noChangeShapeType="1"/>
              </p:cNvSpPr>
              <p:nvPr/>
            </p:nvSpPr>
            <p:spPr bwMode="auto">
              <a:xfrm>
                <a:off x="6840977" y="5297128"/>
                <a:ext cx="392472" cy="2187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71" name="Line 443"/>
              <p:cNvSpPr>
                <a:spLocks noChangeShapeType="1"/>
              </p:cNvSpPr>
              <p:nvPr/>
            </p:nvSpPr>
            <p:spPr bwMode="auto">
              <a:xfrm>
                <a:off x="6480695" y="4056444"/>
                <a:ext cx="0" cy="1068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72" name="Line 444"/>
              <p:cNvSpPr>
                <a:spLocks noChangeShapeType="1"/>
              </p:cNvSpPr>
              <p:nvPr/>
            </p:nvSpPr>
            <p:spPr bwMode="auto">
              <a:xfrm flipV="1">
                <a:off x="7490970" y="3221169"/>
                <a:ext cx="96570" cy="707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73" name="Line 445"/>
              <p:cNvSpPr>
                <a:spLocks noChangeShapeType="1"/>
              </p:cNvSpPr>
              <p:nvPr/>
            </p:nvSpPr>
            <p:spPr bwMode="auto">
              <a:xfrm>
                <a:off x="7357257" y="3361454"/>
                <a:ext cx="0" cy="669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74" name="Line 446"/>
              <p:cNvSpPr>
                <a:spLocks noChangeShapeType="1"/>
              </p:cNvSpPr>
              <p:nvPr/>
            </p:nvSpPr>
            <p:spPr bwMode="auto">
              <a:xfrm flipV="1">
                <a:off x="7490970" y="3277798"/>
                <a:ext cx="205522" cy="2342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75" name="Line 447"/>
              <p:cNvSpPr>
                <a:spLocks noChangeShapeType="1"/>
              </p:cNvSpPr>
              <p:nvPr/>
            </p:nvSpPr>
            <p:spPr bwMode="auto">
              <a:xfrm>
                <a:off x="7775729" y="3276511"/>
                <a:ext cx="0" cy="159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76" name="Line 448"/>
              <p:cNvSpPr>
                <a:spLocks noChangeShapeType="1"/>
              </p:cNvSpPr>
              <p:nvPr/>
            </p:nvSpPr>
            <p:spPr bwMode="auto">
              <a:xfrm>
                <a:off x="7505827" y="3524905"/>
                <a:ext cx="1473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77" name="Line 449"/>
              <p:cNvSpPr>
                <a:spLocks noChangeShapeType="1"/>
              </p:cNvSpPr>
              <p:nvPr/>
            </p:nvSpPr>
            <p:spPr bwMode="auto">
              <a:xfrm flipV="1">
                <a:off x="6176127" y="4227616"/>
                <a:ext cx="131237" cy="25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78" name="Line 450"/>
              <p:cNvSpPr>
                <a:spLocks noChangeShapeType="1"/>
              </p:cNvSpPr>
              <p:nvPr/>
            </p:nvSpPr>
            <p:spPr bwMode="auto">
              <a:xfrm>
                <a:off x="7937917" y="3517183"/>
                <a:ext cx="13866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79" name="Line 451"/>
              <p:cNvSpPr>
                <a:spLocks noChangeShapeType="1"/>
              </p:cNvSpPr>
              <p:nvPr/>
            </p:nvSpPr>
            <p:spPr bwMode="auto">
              <a:xfrm flipH="1">
                <a:off x="7271829" y="3578960"/>
                <a:ext cx="76761" cy="5714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80" name="Line 452"/>
              <p:cNvSpPr>
                <a:spLocks noChangeShapeType="1"/>
              </p:cNvSpPr>
              <p:nvPr/>
            </p:nvSpPr>
            <p:spPr bwMode="auto">
              <a:xfrm flipH="1">
                <a:off x="7733634" y="3578960"/>
                <a:ext cx="86666" cy="589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81" name="Line 541"/>
              <p:cNvSpPr>
                <a:spLocks noChangeShapeType="1"/>
              </p:cNvSpPr>
              <p:nvPr/>
            </p:nvSpPr>
            <p:spPr bwMode="auto">
              <a:xfrm flipV="1">
                <a:off x="7253258" y="4504326"/>
                <a:ext cx="177045" cy="3539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82" name="Group 590"/>
              <p:cNvGrpSpPr>
                <a:grpSpLocks/>
              </p:cNvGrpSpPr>
              <p:nvPr/>
            </p:nvGrpSpPr>
            <p:grpSpPr bwMode="auto">
              <a:xfrm flipH="1">
                <a:off x="6085747" y="4876273"/>
                <a:ext cx="323139" cy="302449"/>
                <a:chOff x="2839" y="3501"/>
                <a:chExt cx="755" cy="803"/>
              </a:xfrm>
            </p:grpSpPr>
            <p:pic>
              <p:nvPicPr>
                <p:cNvPr id="400" name="Picture 591" descr="desktop_computer_stylized_medium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39" y="3501"/>
                  <a:ext cx="755" cy="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1" name="Freeform 592"/>
                <p:cNvSpPr>
                  <a:spLocks/>
                </p:cNvSpPr>
                <p:nvPr/>
              </p:nvSpPr>
              <p:spPr bwMode="auto">
                <a:xfrm>
                  <a:off x="2916" y="3578"/>
                  <a:ext cx="356" cy="368"/>
                </a:xfrm>
                <a:custGeom>
                  <a:avLst/>
                  <a:gdLst>
                    <a:gd name="T0" fmla="*/ 0 w 356"/>
                    <a:gd name="T1" fmla="*/ 0 h 368"/>
                    <a:gd name="T2" fmla="*/ 300 w 356"/>
                    <a:gd name="T3" fmla="*/ 14 h 368"/>
                    <a:gd name="T4" fmla="*/ 356 w 356"/>
                    <a:gd name="T5" fmla="*/ 294 h 368"/>
                    <a:gd name="T6" fmla="*/ 78 w 356"/>
                    <a:gd name="T7" fmla="*/ 368 h 368"/>
                    <a:gd name="T8" fmla="*/ 0 w 356"/>
                    <a:gd name="T9" fmla="*/ 0 h 3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6"/>
                    <a:gd name="T16" fmla="*/ 0 h 368"/>
                    <a:gd name="T17" fmla="*/ 356 w 356"/>
                    <a:gd name="T18" fmla="*/ 368 h 3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6" h="368">
                      <a:moveTo>
                        <a:pt x="0" y="0"/>
                      </a:moveTo>
                      <a:lnTo>
                        <a:pt x="300" y="14"/>
                      </a:lnTo>
                      <a:lnTo>
                        <a:pt x="356" y="294"/>
                      </a:lnTo>
                      <a:lnTo>
                        <a:pt x="78" y="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en-IN"/>
                </a:p>
              </p:txBody>
            </p:sp>
          </p:grpSp>
          <p:grpSp>
            <p:nvGrpSpPr>
              <p:cNvPr id="83" name="Group 593"/>
              <p:cNvGrpSpPr>
                <a:grpSpLocks/>
              </p:cNvGrpSpPr>
              <p:nvPr/>
            </p:nvGrpSpPr>
            <p:grpSpPr bwMode="auto">
              <a:xfrm flipH="1">
                <a:off x="5838131" y="5217333"/>
                <a:ext cx="376377" cy="329476"/>
                <a:chOff x="2839" y="3501"/>
                <a:chExt cx="755" cy="803"/>
              </a:xfrm>
            </p:grpSpPr>
            <p:pic>
              <p:nvPicPr>
                <p:cNvPr id="398" name="Picture 594" descr="desktop_computer_stylized_medium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39" y="3501"/>
                  <a:ext cx="755" cy="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99" name="Freeform 595"/>
                <p:cNvSpPr>
                  <a:spLocks/>
                </p:cNvSpPr>
                <p:nvPr/>
              </p:nvSpPr>
              <p:spPr bwMode="auto">
                <a:xfrm>
                  <a:off x="2916" y="3578"/>
                  <a:ext cx="356" cy="368"/>
                </a:xfrm>
                <a:custGeom>
                  <a:avLst/>
                  <a:gdLst>
                    <a:gd name="T0" fmla="*/ 0 w 356"/>
                    <a:gd name="T1" fmla="*/ 0 h 368"/>
                    <a:gd name="T2" fmla="*/ 300 w 356"/>
                    <a:gd name="T3" fmla="*/ 14 h 368"/>
                    <a:gd name="T4" fmla="*/ 356 w 356"/>
                    <a:gd name="T5" fmla="*/ 294 h 368"/>
                    <a:gd name="T6" fmla="*/ 78 w 356"/>
                    <a:gd name="T7" fmla="*/ 368 h 368"/>
                    <a:gd name="T8" fmla="*/ 0 w 356"/>
                    <a:gd name="T9" fmla="*/ 0 h 3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6"/>
                    <a:gd name="T16" fmla="*/ 0 h 368"/>
                    <a:gd name="T17" fmla="*/ 356 w 356"/>
                    <a:gd name="T18" fmla="*/ 368 h 3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6" h="368">
                      <a:moveTo>
                        <a:pt x="0" y="0"/>
                      </a:moveTo>
                      <a:lnTo>
                        <a:pt x="300" y="14"/>
                      </a:lnTo>
                      <a:lnTo>
                        <a:pt x="356" y="294"/>
                      </a:lnTo>
                      <a:lnTo>
                        <a:pt x="78" y="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en-IN"/>
                </a:p>
              </p:txBody>
            </p:sp>
          </p:grpSp>
          <p:grpSp>
            <p:nvGrpSpPr>
              <p:cNvPr id="84" name="Group 596"/>
              <p:cNvGrpSpPr>
                <a:grpSpLocks/>
              </p:cNvGrpSpPr>
              <p:nvPr/>
            </p:nvGrpSpPr>
            <p:grpSpPr bwMode="auto">
              <a:xfrm flipH="1">
                <a:off x="6210794" y="5461866"/>
                <a:ext cx="333044" cy="283144"/>
                <a:chOff x="2839" y="3501"/>
                <a:chExt cx="755" cy="803"/>
              </a:xfrm>
            </p:grpSpPr>
            <p:pic>
              <p:nvPicPr>
                <p:cNvPr id="396" name="Picture 597" descr="desktop_computer_stylized_medium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39" y="3501"/>
                  <a:ext cx="755" cy="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97" name="Freeform 598"/>
                <p:cNvSpPr>
                  <a:spLocks/>
                </p:cNvSpPr>
                <p:nvPr/>
              </p:nvSpPr>
              <p:spPr bwMode="auto">
                <a:xfrm>
                  <a:off x="2916" y="3578"/>
                  <a:ext cx="356" cy="368"/>
                </a:xfrm>
                <a:custGeom>
                  <a:avLst/>
                  <a:gdLst>
                    <a:gd name="T0" fmla="*/ 0 w 356"/>
                    <a:gd name="T1" fmla="*/ 0 h 368"/>
                    <a:gd name="T2" fmla="*/ 300 w 356"/>
                    <a:gd name="T3" fmla="*/ 14 h 368"/>
                    <a:gd name="T4" fmla="*/ 356 w 356"/>
                    <a:gd name="T5" fmla="*/ 294 h 368"/>
                    <a:gd name="T6" fmla="*/ 78 w 356"/>
                    <a:gd name="T7" fmla="*/ 368 h 368"/>
                    <a:gd name="T8" fmla="*/ 0 w 356"/>
                    <a:gd name="T9" fmla="*/ 0 h 3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6"/>
                    <a:gd name="T16" fmla="*/ 0 h 368"/>
                    <a:gd name="T17" fmla="*/ 356 w 356"/>
                    <a:gd name="T18" fmla="*/ 368 h 3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6" h="368">
                      <a:moveTo>
                        <a:pt x="0" y="0"/>
                      </a:moveTo>
                      <a:lnTo>
                        <a:pt x="300" y="14"/>
                      </a:lnTo>
                      <a:lnTo>
                        <a:pt x="356" y="294"/>
                      </a:lnTo>
                      <a:lnTo>
                        <a:pt x="78" y="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en-IN"/>
                </a:p>
              </p:txBody>
            </p:sp>
          </p:grpSp>
          <p:grpSp>
            <p:nvGrpSpPr>
              <p:cNvPr id="85" name="Group 599"/>
              <p:cNvGrpSpPr>
                <a:grpSpLocks/>
              </p:cNvGrpSpPr>
              <p:nvPr/>
            </p:nvGrpSpPr>
            <p:grpSpPr bwMode="auto">
              <a:xfrm>
                <a:off x="6689931" y="5447709"/>
                <a:ext cx="333044" cy="284431"/>
                <a:chOff x="2839" y="3501"/>
                <a:chExt cx="755" cy="803"/>
              </a:xfrm>
            </p:grpSpPr>
            <p:pic>
              <p:nvPicPr>
                <p:cNvPr id="394" name="Picture 600" descr="desktop_computer_stylized_medium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39" y="3501"/>
                  <a:ext cx="755" cy="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95" name="Freeform 601"/>
                <p:cNvSpPr>
                  <a:spLocks/>
                </p:cNvSpPr>
                <p:nvPr/>
              </p:nvSpPr>
              <p:spPr bwMode="auto">
                <a:xfrm>
                  <a:off x="2916" y="3578"/>
                  <a:ext cx="356" cy="368"/>
                </a:xfrm>
                <a:custGeom>
                  <a:avLst/>
                  <a:gdLst>
                    <a:gd name="T0" fmla="*/ 0 w 356"/>
                    <a:gd name="T1" fmla="*/ 0 h 368"/>
                    <a:gd name="T2" fmla="*/ 300 w 356"/>
                    <a:gd name="T3" fmla="*/ 14 h 368"/>
                    <a:gd name="T4" fmla="*/ 356 w 356"/>
                    <a:gd name="T5" fmla="*/ 294 h 368"/>
                    <a:gd name="T6" fmla="*/ 78 w 356"/>
                    <a:gd name="T7" fmla="*/ 368 h 368"/>
                    <a:gd name="T8" fmla="*/ 0 w 356"/>
                    <a:gd name="T9" fmla="*/ 0 h 3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6"/>
                    <a:gd name="T16" fmla="*/ 0 h 368"/>
                    <a:gd name="T17" fmla="*/ 356 w 356"/>
                    <a:gd name="T18" fmla="*/ 368 h 3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6" h="368">
                      <a:moveTo>
                        <a:pt x="0" y="0"/>
                      </a:moveTo>
                      <a:lnTo>
                        <a:pt x="300" y="14"/>
                      </a:lnTo>
                      <a:lnTo>
                        <a:pt x="356" y="294"/>
                      </a:lnTo>
                      <a:lnTo>
                        <a:pt x="78" y="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en-IN"/>
                </a:p>
              </p:txBody>
            </p:sp>
          </p:grpSp>
          <p:pic>
            <p:nvPicPr>
              <p:cNvPr id="86" name="Picture 603" descr="car_icon_small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7743" y="2595679"/>
                <a:ext cx="662373" cy="136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7" name="Group 652"/>
              <p:cNvGrpSpPr>
                <a:grpSpLocks/>
              </p:cNvGrpSpPr>
              <p:nvPr/>
            </p:nvGrpSpPr>
            <p:grpSpPr bwMode="auto">
              <a:xfrm>
                <a:off x="5959463" y="2454107"/>
                <a:ext cx="324377" cy="312746"/>
                <a:chOff x="2751" y="1851"/>
                <a:chExt cx="462" cy="478"/>
              </a:xfrm>
            </p:grpSpPr>
            <p:pic>
              <p:nvPicPr>
                <p:cNvPr id="392" name="Picture 653" descr="iphone_stylized_small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" y="1922"/>
                  <a:ext cx="152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3" name="Picture 654" descr="antenna_radiation_stylized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51" y="1851"/>
                  <a:ext cx="462" cy="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8" name="Group 665"/>
              <p:cNvGrpSpPr>
                <a:grpSpLocks/>
              </p:cNvGrpSpPr>
              <p:nvPr/>
            </p:nvGrpSpPr>
            <p:grpSpPr bwMode="auto">
              <a:xfrm>
                <a:off x="7578873" y="3142661"/>
                <a:ext cx="304568" cy="137711"/>
                <a:chOff x="4650" y="1129"/>
                <a:chExt cx="246" cy="95"/>
              </a:xfrm>
            </p:grpSpPr>
            <p:sp>
              <p:nvSpPr>
                <p:cNvPr id="384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5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87" name="Group 659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90" name="Freeform 660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91" name="Freeform 661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88" name="Line 662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89" name="Line 663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89" name="Group 666"/>
              <p:cNvGrpSpPr>
                <a:grpSpLocks/>
              </p:cNvGrpSpPr>
              <p:nvPr/>
            </p:nvGrpSpPr>
            <p:grpSpPr bwMode="auto">
              <a:xfrm>
                <a:off x="7635825" y="3436101"/>
                <a:ext cx="304568" cy="142859"/>
                <a:chOff x="4650" y="1129"/>
                <a:chExt cx="246" cy="95"/>
              </a:xfrm>
            </p:grpSpPr>
            <p:sp>
              <p:nvSpPr>
                <p:cNvPr id="376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7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79" name="Group 670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82" name="Freeform 671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83" name="Freeform 672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80" name="Line 673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81" name="Line 674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90" name="Group 675"/>
              <p:cNvGrpSpPr>
                <a:grpSpLocks/>
              </p:cNvGrpSpPr>
              <p:nvPr/>
            </p:nvGrpSpPr>
            <p:grpSpPr bwMode="auto">
              <a:xfrm>
                <a:off x="7200020" y="3222456"/>
                <a:ext cx="304568" cy="137711"/>
                <a:chOff x="4650" y="1129"/>
                <a:chExt cx="246" cy="95"/>
              </a:xfrm>
            </p:grpSpPr>
            <p:sp>
              <p:nvSpPr>
                <p:cNvPr id="368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0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71" name="Group 679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74" name="Freeform 680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75" name="Freeform 681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72" name="Line 682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73" name="Line 683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91" name="Group 684"/>
              <p:cNvGrpSpPr>
                <a:grpSpLocks/>
              </p:cNvGrpSpPr>
              <p:nvPr/>
            </p:nvGrpSpPr>
            <p:grpSpPr bwMode="auto">
              <a:xfrm>
                <a:off x="7208687" y="3436101"/>
                <a:ext cx="304568" cy="137711"/>
                <a:chOff x="4650" y="1129"/>
                <a:chExt cx="246" cy="95"/>
              </a:xfrm>
            </p:grpSpPr>
            <p:sp>
              <p:nvSpPr>
                <p:cNvPr id="360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63" name="Group 688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66" name="Freeform 689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67" name="Freeform 690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64" name="Line 691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65" name="Line 692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sp>
            <p:nvSpPr>
              <p:cNvPr id="92" name="Line 693"/>
              <p:cNvSpPr>
                <a:spLocks noChangeShapeType="1"/>
              </p:cNvSpPr>
              <p:nvPr/>
            </p:nvSpPr>
            <p:spPr bwMode="auto">
              <a:xfrm>
                <a:off x="8090201" y="3515896"/>
                <a:ext cx="138665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93" name="Group 694"/>
              <p:cNvGrpSpPr>
                <a:grpSpLocks/>
              </p:cNvGrpSpPr>
              <p:nvPr/>
            </p:nvGrpSpPr>
            <p:grpSpPr bwMode="auto">
              <a:xfrm>
                <a:off x="7353543" y="4371762"/>
                <a:ext cx="378853" cy="164738"/>
                <a:chOff x="4650" y="1129"/>
                <a:chExt cx="246" cy="95"/>
              </a:xfrm>
            </p:grpSpPr>
            <p:sp>
              <p:nvSpPr>
                <p:cNvPr id="352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3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4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55" name="Group 698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58" name="Freeform 699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59" name="Freeform 700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56" name="Line 701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57" name="Line 702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94" name="Group 712"/>
              <p:cNvGrpSpPr>
                <a:grpSpLocks/>
              </p:cNvGrpSpPr>
              <p:nvPr/>
            </p:nvGrpSpPr>
            <p:grpSpPr bwMode="auto">
              <a:xfrm>
                <a:off x="7104689" y="4143961"/>
                <a:ext cx="378853" cy="164738"/>
                <a:chOff x="4650" y="1129"/>
                <a:chExt cx="246" cy="95"/>
              </a:xfrm>
            </p:grpSpPr>
            <p:sp>
              <p:nvSpPr>
                <p:cNvPr id="344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5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47" name="Group 716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50" name="Freeform 717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51" name="Freeform 718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48" name="Line 719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49" name="Line 720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95" name="Group 721"/>
              <p:cNvGrpSpPr>
                <a:grpSpLocks/>
              </p:cNvGrpSpPr>
              <p:nvPr/>
            </p:nvGrpSpPr>
            <p:grpSpPr bwMode="auto">
              <a:xfrm>
                <a:off x="7620968" y="4154257"/>
                <a:ext cx="378853" cy="164738"/>
                <a:chOff x="4650" y="1129"/>
                <a:chExt cx="246" cy="95"/>
              </a:xfrm>
            </p:grpSpPr>
            <p:sp>
              <p:nvSpPr>
                <p:cNvPr id="336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7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39" name="Group 725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42" name="Freeform 726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43" name="Freeform 727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40" name="Line 728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41" name="Line 729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96" name="Group 730"/>
              <p:cNvGrpSpPr>
                <a:grpSpLocks/>
              </p:cNvGrpSpPr>
              <p:nvPr/>
            </p:nvGrpSpPr>
            <p:grpSpPr bwMode="auto">
              <a:xfrm>
                <a:off x="7011832" y="4853107"/>
                <a:ext cx="482852" cy="196914"/>
                <a:chOff x="4650" y="1129"/>
                <a:chExt cx="246" cy="95"/>
              </a:xfrm>
            </p:grpSpPr>
            <p:sp>
              <p:nvSpPr>
                <p:cNvPr id="328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0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31" name="Group 734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34" name="Freeform 735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35" name="Freeform 736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32" name="Line 737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33" name="Line 738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97" name="Group 739"/>
              <p:cNvGrpSpPr>
                <a:grpSpLocks/>
              </p:cNvGrpSpPr>
              <p:nvPr/>
            </p:nvGrpSpPr>
            <p:grpSpPr bwMode="auto">
              <a:xfrm>
                <a:off x="7505827" y="5095066"/>
                <a:ext cx="482852" cy="196914"/>
                <a:chOff x="4650" y="1129"/>
                <a:chExt cx="246" cy="95"/>
              </a:xfrm>
            </p:grpSpPr>
            <p:sp>
              <p:nvSpPr>
                <p:cNvPr id="320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2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23" name="Group 743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26" name="Freeform 744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27" name="Freeform 745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24" name="Line 746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25" name="Line 747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98" name="Group 748"/>
              <p:cNvGrpSpPr>
                <a:grpSpLocks/>
              </p:cNvGrpSpPr>
              <p:nvPr/>
            </p:nvGrpSpPr>
            <p:grpSpPr bwMode="auto">
              <a:xfrm>
                <a:off x="6453458" y="5131103"/>
                <a:ext cx="482852" cy="196914"/>
                <a:chOff x="4650" y="1129"/>
                <a:chExt cx="246" cy="95"/>
              </a:xfrm>
            </p:grpSpPr>
            <p:sp>
              <p:nvSpPr>
                <p:cNvPr id="312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15" name="Group 752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18" name="Freeform 753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19" name="Freeform 754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16" name="Line 755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7" name="Line 756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99" name="Group 757"/>
              <p:cNvGrpSpPr>
                <a:grpSpLocks/>
              </p:cNvGrpSpPr>
              <p:nvPr/>
            </p:nvGrpSpPr>
            <p:grpSpPr bwMode="auto">
              <a:xfrm>
                <a:off x="6302412" y="4151683"/>
                <a:ext cx="304568" cy="137711"/>
                <a:chOff x="4650" y="1129"/>
                <a:chExt cx="246" cy="95"/>
              </a:xfrm>
            </p:grpSpPr>
            <p:sp>
              <p:nvSpPr>
                <p:cNvPr id="304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5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6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07" name="Group 761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10" name="Freeform 762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11" name="Freeform 763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08" name="Line 764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" name="Line 765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100" name="Group 767"/>
              <p:cNvGrpSpPr>
                <a:grpSpLocks/>
              </p:cNvGrpSpPr>
              <p:nvPr/>
            </p:nvGrpSpPr>
            <p:grpSpPr bwMode="auto">
              <a:xfrm>
                <a:off x="6536409" y="3217308"/>
                <a:ext cx="304568" cy="137711"/>
                <a:chOff x="4650" y="1129"/>
                <a:chExt cx="246" cy="95"/>
              </a:xfrm>
            </p:grpSpPr>
            <p:sp>
              <p:nvSpPr>
                <p:cNvPr id="296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8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99" name="Group 771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02" name="Freeform 772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03" name="Freeform 773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00" name="Line 774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1" name="Line 775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101" name="Group 776"/>
              <p:cNvGrpSpPr>
                <a:grpSpLocks/>
              </p:cNvGrpSpPr>
              <p:nvPr/>
            </p:nvGrpSpPr>
            <p:grpSpPr bwMode="auto">
              <a:xfrm>
                <a:off x="5958225" y="4038425"/>
                <a:ext cx="394948" cy="285718"/>
                <a:chOff x="2967" y="478"/>
                <a:chExt cx="788" cy="625"/>
              </a:xfrm>
            </p:grpSpPr>
            <p:pic>
              <p:nvPicPr>
                <p:cNvPr id="294" name="Picture 777" descr="access_point_stylized_small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2" y="559"/>
                  <a:ext cx="576" cy="5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5" name="Picture 778" descr="antenna_radiation_stylized"/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67" y="478"/>
                  <a:ext cx="788" cy="1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2" name="Group 779"/>
              <p:cNvGrpSpPr>
                <a:grpSpLocks/>
              </p:cNvGrpSpPr>
              <p:nvPr/>
            </p:nvGrpSpPr>
            <p:grpSpPr bwMode="auto">
              <a:xfrm>
                <a:off x="7144307" y="5257230"/>
                <a:ext cx="439519" cy="341060"/>
                <a:chOff x="2967" y="478"/>
                <a:chExt cx="788" cy="625"/>
              </a:xfrm>
            </p:grpSpPr>
            <p:pic>
              <p:nvPicPr>
                <p:cNvPr id="292" name="Picture 780" descr="access_point_stylized_small"/>
                <p:cNvPicPr>
                  <a:picLocks noChangeAspect="1" noChangeArrowheads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2" y="559"/>
                  <a:ext cx="576" cy="5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3" name="Picture 781" descr="antenna_radiation_stylized"/>
                <p:cNvPicPr>
                  <a:picLocks noChangeAspect="1" noChangeArrowheads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67" y="478"/>
                  <a:ext cx="788" cy="1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3" name="Group 782"/>
              <p:cNvGrpSpPr>
                <a:grpSpLocks/>
              </p:cNvGrpSpPr>
              <p:nvPr/>
            </p:nvGrpSpPr>
            <p:grpSpPr bwMode="auto">
              <a:xfrm>
                <a:off x="6308602" y="2696066"/>
                <a:ext cx="356567" cy="512233"/>
                <a:chOff x="742" y="2409"/>
                <a:chExt cx="576" cy="881"/>
              </a:xfrm>
            </p:grpSpPr>
            <p:grpSp>
              <p:nvGrpSpPr>
                <p:cNvPr id="274" name="Group 783"/>
                <p:cNvGrpSpPr>
                  <a:grpSpLocks/>
                </p:cNvGrpSpPr>
                <p:nvPr/>
              </p:nvGrpSpPr>
              <p:grpSpPr bwMode="auto">
                <a:xfrm>
                  <a:off x="832" y="2643"/>
                  <a:ext cx="376" cy="647"/>
                  <a:chOff x="3130" y="3288"/>
                  <a:chExt cx="410" cy="742"/>
                </a:xfrm>
              </p:grpSpPr>
              <p:sp>
                <p:nvSpPr>
                  <p:cNvPr id="277" name="Line 2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30" y="3288"/>
                    <a:ext cx="205" cy="67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78" name="Line 271"/>
                  <p:cNvSpPr>
                    <a:spLocks noChangeShapeType="1"/>
                  </p:cNvSpPr>
                  <p:nvPr/>
                </p:nvSpPr>
                <p:spPr bwMode="auto">
                  <a:xfrm>
                    <a:off x="3335" y="3288"/>
                    <a:ext cx="205" cy="669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79" name="Line 272"/>
                  <p:cNvSpPr>
                    <a:spLocks noChangeShapeType="1"/>
                  </p:cNvSpPr>
                  <p:nvPr/>
                </p:nvSpPr>
                <p:spPr bwMode="auto">
                  <a:xfrm>
                    <a:off x="3130" y="3957"/>
                    <a:ext cx="205" cy="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80" name="Line 2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35" y="3957"/>
                    <a:ext cx="205" cy="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81" name="Line 274"/>
                  <p:cNvSpPr>
                    <a:spLocks noChangeShapeType="1"/>
                  </p:cNvSpPr>
                  <p:nvPr/>
                </p:nvSpPr>
                <p:spPr bwMode="auto">
                  <a:xfrm>
                    <a:off x="3335" y="3303"/>
                    <a:ext cx="0" cy="72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82" name="Line 2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0" y="3888"/>
                    <a:ext cx="205" cy="7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83" name="Line 27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335" y="3888"/>
                    <a:ext cx="205" cy="69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84" name="Line 277"/>
                  <p:cNvSpPr>
                    <a:spLocks noChangeShapeType="1"/>
                  </p:cNvSpPr>
                  <p:nvPr/>
                </p:nvSpPr>
                <p:spPr bwMode="auto">
                  <a:xfrm>
                    <a:off x="3217" y="3668"/>
                    <a:ext cx="118" cy="5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85" name="Line 2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5" y="3668"/>
                    <a:ext cx="124" cy="5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86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3178" y="3766"/>
                    <a:ext cx="152" cy="7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87" name="Line 2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5" y="3781"/>
                    <a:ext cx="153" cy="6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88" name="Line 2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5" y="3567"/>
                    <a:ext cx="78" cy="2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89" name="Line 28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5" y="3428"/>
                    <a:ext cx="49" cy="2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90" name="Line 283"/>
                  <p:cNvSpPr>
                    <a:spLocks noChangeShapeType="1"/>
                  </p:cNvSpPr>
                  <p:nvPr/>
                </p:nvSpPr>
                <p:spPr bwMode="auto">
                  <a:xfrm>
                    <a:off x="3247" y="3558"/>
                    <a:ext cx="95" cy="3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91" name="Line 284"/>
                  <p:cNvSpPr>
                    <a:spLocks noChangeShapeType="1"/>
                  </p:cNvSpPr>
                  <p:nvPr/>
                </p:nvSpPr>
                <p:spPr bwMode="auto">
                  <a:xfrm>
                    <a:off x="3289" y="3422"/>
                    <a:ext cx="55" cy="3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</p:grpSp>
            <p:pic>
              <p:nvPicPr>
                <p:cNvPr id="275" name="Picture 799" descr="cell_tower_radiation copy"/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2" y="2409"/>
                  <a:ext cx="576" cy="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6" name="Oval 800"/>
                <p:cNvSpPr>
                  <a:spLocks noChangeArrowheads="1"/>
                </p:cNvSpPr>
                <p:nvPr/>
              </p:nvSpPr>
              <p:spPr bwMode="auto">
                <a:xfrm>
                  <a:off x="986" y="2597"/>
                  <a:ext cx="66" cy="6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4" name="Text Box 580"/>
              <p:cNvSpPr txBox="1">
                <a:spLocks noChangeArrowheads="1"/>
              </p:cNvSpPr>
              <p:nvPr/>
            </p:nvSpPr>
            <p:spPr bwMode="auto">
              <a:xfrm>
                <a:off x="6228127" y="2322831"/>
                <a:ext cx="159691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600" dirty="0">
                    <a:latin typeface="+mn-lt"/>
                  </a:rPr>
                  <a:t>Mobile Network</a:t>
                </a:r>
              </a:p>
            </p:txBody>
          </p:sp>
          <p:sp>
            <p:nvSpPr>
              <p:cNvPr id="105" name="Text Box 580"/>
              <p:cNvSpPr txBox="1">
                <a:spLocks noChangeArrowheads="1"/>
              </p:cNvSpPr>
              <p:nvPr/>
            </p:nvSpPr>
            <p:spPr bwMode="auto">
              <a:xfrm>
                <a:off x="7950088" y="2657599"/>
                <a:ext cx="1164101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600" dirty="0">
                    <a:latin typeface="+mn-lt"/>
                  </a:rPr>
                  <a:t>Global ISP</a:t>
                </a:r>
              </a:p>
            </p:txBody>
          </p:sp>
          <p:sp>
            <p:nvSpPr>
              <p:cNvPr id="106" name="Text Box 580"/>
              <p:cNvSpPr txBox="1">
                <a:spLocks noChangeArrowheads="1"/>
              </p:cNvSpPr>
              <p:nvPr/>
            </p:nvSpPr>
            <p:spPr bwMode="auto">
              <a:xfrm>
                <a:off x="7938331" y="3820107"/>
                <a:ext cx="137890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600" dirty="0">
                    <a:latin typeface="+mn-lt"/>
                  </a:rPr>
                  <a:t>Regional ISP</a:t>
                </a:r>
              </a:p>
            </p:txBody>
          </p:sp>
          <p:sp>
            <p:nvSpPr>
              <p:cNvPr id="107" name="Text Box 580"/>
              <p:cNvSpPr txBox="1">
                <a:spLocks noChangeArrowheads="1"/>
              </p:cNvSpPr>
              <p:nvPr/>
            </p:nvSpPr>
            <p:spPr bwMode="auto">
              <a:xfrm>
                <a:off x="4951203" y="3419740"/>
                <a:ext cx="936475" cy="486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sz="1600" dirty="0">
                    <a:latin typeface="+mn-lt"/>
                  </a:rPr>
                  <a:t>Home 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1600" dirty="0">
                    <a:latin typeface="+mn-lt"/>
                  </a:rPr>
                  <a:t>Network</a:t>
                </a:r>
              </a:p>
            </p:txBody>
          </p:sp>
          <p:sp>
            <p:nvSpPr>
              <p:cNvPr id="108" name="Text Box 580"/>
              <p:cNvSpPr txBox="1">
                <a:spLocks noChangeArrowheads="1"/>
              </p:cNvSpPr>
              <p:nvPr/>
            </p:nvSpPr>
            <p:spPr bwMode="auto">
              <a:xfrm>
                <a:off x="5791200" y="5990713"/>
                <a:ext cx="1340432" cy="486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sz="1600" dirty="0">
                    <a:latin typeface="+mn-lt"/>
                  </a:rPr>
                  <a:t>Institutional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1600" dirty="0">
                    <a:latin typeface="+mn-lt"/>
                  </a:rPr>
                  <a:t>       Network</a:t>
                </a:r>
              </a:p>
            </p:txBody>
          </p:sp>
          <p:grpSp>
            <p:nvGrpSpPr>
              <p:cNvPr id="109" name="Group 950"/>
              <p:cNvGrpSpPr>
                <a:grpSpLocks/>
              </p:cNvGrpSpPr>
              <p:nvPr/>
            </p:nvGrpSpPr>
            <p:grpSpPr bwMode="auto">
              <a:xfrm>
                <a:off x="8008488" y="5255944"/>
                <a:ext cx="177045" cy="389967"/>
                <a:chOff x="4140" y="429"/>
                <a:chExt cx="1425" cy="2396"/>
              </a:xfrm>
            </p:grpSpPr>
            <p:sp>
              <p:nvSpPr>
                <p:cNvPr id="242" name="Freeform 951"/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6 w 354"/>
                    <a:gd name="T1" fmla="*/ 0 h 2742"/>
                    <a:gd name="T2" fmla="*/ 30 w 354"/>
                    <a:gd name="T3" fmla="*/ 46 h 2742"/>
                    <a:gd name="T4" fmla="*/ 30 w 354"/>
                    <a:gd name="T5" fmla="*/ 354 h 2742"/>
                    <a:gd name="T6" fmla="*/ 0 w 354"/>
                    <a:gd name="T7" fmla="*/ 371 h 2742"/>
                    <a:gd name="T8" fmla="*/ 6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2742"/>
                    <a:gd name="T17" fmla="*/ 354 w 354"/>
                    <a:gd name="T18" fmla="*/ 2742 h 2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43" name="Rectangle 952"/>
                <p:cNvSpPr>
                  <a:spLocks noChangeArrowheads="1"/>
                </p:cNvSpPr>
                <p:nvPr/>
              </p:nvSpPr>
              <p:spPr bwMode="auto">
                <a:xfrm>
                  <a:off x="4210" y="429"/>
                  <a:ext cx="1046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" name="Freeform 953"/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18 w 211"/>
                    <a:gd name="T3" fmla="*/ 30 h 2537"/>
                    <a:gd name="T4" fmla="*/ 2 w 211"/>
                    <a:gd name="T5" fmla="*/ 338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1"/>
                    <a:gd name="T13" fmla="*/ 0 h 2537"/>
                    <a:gd name="T14" fmla="*/ 211 w 211"/>
                    <a:gd name="T15" fmla="*/ 2537 h 25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45" name="Freeform 954"/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29 w 328"/>
                    <a:gd name="T3" fmla="*/ 18 h 226"/>
                    <a:gd name="T4" fmla="*/ 29 w 328"/>
                    <a:gd name="T5" fmla="*/ 32 h 226"/>
                    <a:gd name="T6" fmla="*/ 0 w 328"/>
                    <a:gd name="T7" fmla="*/ 13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46" name="Rectangle 955"/>
                <p:cNvSpPr>
                  <a:spLocks noChangeArrowheads="1"/>
                </p:cNvSpPr>
                <p:nvPr/>
              </p:nvSpPr>
              <p:spPr bwMode="auto">
                <a:xfrm>
                  <a:off x="4210" y="690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47" name="Group 956"/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272" name="AutoShape 957"/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66"/>
                    <a:ext cx="721" cy="1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3" name="AutoShape 95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1"/>
                    <a:ext cx="696" cy="114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8" name="Rectangle 959"/>
                <p:cNvSpPr>
                  <a:spLocks noChangeArrowheads="1"/>
                </p:cNvSpPr>
                <p:nvPr/>
              </p:nvSpPr>
              <p:spPr bwMode="auto">
                <a:xfrm>
                  <a:off x="4220" y="1022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49" name="Group 960"/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270" name="AutoShape 961"/>
                  <p:cNvSpPr>
                    <a:spLocks noChangeArrowheads="1"/>
                  </p:cNvSpPr>
                  <p:nvPr/>
                </p:nvSpPr>
                <p:spPr bwMode="auto">
                  <a:xfrm>
                    <a:off x="615" y="2564"/>
                    <a:ext cx="721" cy="1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1" name="AutoShape 962"/>
                  <p:cNvSpPr>
                    <a:spLocks noChangeArrowheads="1"/>
                  </p:cNvSpPr>
                  <p:nvPr/>
                </p:nvSpPr>
                <p:spPr bwMode="auto">
                  <a:xfrm>
                    <a:off x="628" y="2581"/>
                    <a:ext cx="696" cy="107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0" name="Rectangle 963"/>
                <p:cNvSpPr>
                  <a:spLocks noChangeArrowheads="1"/>
                </p:cNvSpPr>
                <p:nvPr/>
              </p:nvSpPr>
              <p:spPr bwMode="auto">
                <a:xfrm>
                  <a:off x="4220" y="1354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1" name="Rectangle 964"/>
                <p:cNvSpPr>
                  <a:spLocks noChangeArrowheads="1"/>
                </p:cNvSpPr>
                <p:nvPr/>
              </p:nvSpPr>
              <p:spPr bwMode="auto">
                <a:xfrm>
                  <a:off x="4230" y="1655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52" name="Group 965"/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268" name="AutoShape 966"/>
                  <p:cNvSpPr>
                    <a:spLocks noChangeArrowheads="1"/>
                  </p:cNvSpPr>
                  <p:nvPr/>
                </p:nvSpPr>
                <p:spPr bwMode="auto">
                  <a:xfrm>
                    <a:off x="618" y="2586"/>
                    <a:ext cx="720" cy="12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9" name="AutoShape 96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586"/>
                    <a:ext cx="695" cy="10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3" name="Freeform 968"/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29 w 328"/>
                    <a:gd name="T3" fmla="*/ 17 h 226"/>
                    <a:gd name="T4" fmla="*/ 29 w 328"/>
                    <a:gd name="T5" fmla="*/ 30 h 226"/>
                    <a:gd name="T6" fmla="*/ 0 w 328"/>
                    <a:gd name="T7" fmla="*/ 12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254" name="Group 969"/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266" name="AutoShape 970"/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71"/>
                    <a:ext cx="732" cy="13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" name="AutoShape 97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7"/>
                    <a:ext cx="720" cy="10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5" name="Rectangle 972"/>
                <p:cNvSpPr>
                  <a:spLocks noChangeArrowheads="1"/>
                </p:cNvSpPr>
                <p:nvPr/>
              </p:nvSpPr>
              <p:spPr bwMode="auto">
                <a:xfrm>
                  <a:off x="5246" y="429"/>
                  <a:ext cx="70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" name="Freeform 973"/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26 w 296"/>
                    <a:gd name="T3" fmla="*/ 18 h 256"/>
                    <a:gd name="T4" fmla="*/ 26 w 296"/>
                    <a:gd name="T5" fmla="*/ 34 h 256"/>
                    <a:gd name="T6" fmla="*/ 0 w 296"/>
                    <a:gd name="T7" fmla="*/ 12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256"/>
                    <a:gd name="T17" fmla="*/ 296 w 296"/>
                    <a:gd name="T18" fmla="*/ 256 h 2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57" name="Freeform 974"/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27 w 304"/>
                    <a:gd name="T3" fmla="*/ 23 h 288"/>
                    <a:gd name="T4" fmla="*/ 25 w 304"/>
                    <a:gd name="T5" fmla="*/ 39 h 288"/>
                    <a:gd name="T6" fmla="*/ 2 w 304"/>
                    <a:gd name="T7" fmla="*/ 17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88"/>
                    <a:gd name="T17" fmla="*/ 304 w 304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58" name="Oval 975"/>
                <p:cNvSpPr>
                  <a:spLocks noChangeArrowheads="1"/>
                </p:cNvSpPr>
                <p:nvPr/>
              </p:nvSpPr>
              <p:spPr bwMode="auto">
                <a:xfrm>
                  <a:off x="5515" y="2611"/>
                  <a:ext cx="50" cy="95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9" name="Freeform 976"/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15 h 240"/>
                    <a:gd name="T2" fmla="*/ 2 w 306"/>
                    <a:gd name="T3" fmla="*/ 33 h 240"/>
                    <a:gd name="T4" fmla="*/ 27 w 306"/>
                    <a:gd name="T5" fmla="*/ 15 h 240"/>
                    <a:gd name="T6" fmla="*/ 26 w 306"/>
                    <a:gd name="T7" fmla="*/ 0 h 240"/>
                    <a:gd name="T8" fmla="*/ 0 w 306"/>
                    <a:gd name="T9" fmla="*/ 15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240"/>
                    <a:gd name="T17" fmla="*/ 306 w 306"/>
                    <a:gd name="T18" fmla="*/ 240 h 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60" name="AutoShape 977"/>
                <p:cNvSpPr>
                  <a:spLocks noChangeArrowheads="1"/>
                </p:cNvSpPr>
                <p:nvPr/>
              </p:nvSpPr>
              <p:spPr bwMode="auto">
                <a:xfrm>
                  <a:off x="4140" y="2675"/>
                  <a:ext cx="1196" cy="1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1" name="AutoShape 978"/>
                <p:cNvSpPr>
                  <a:spLocks noChangeArrowheads="1"/>
                </p:cNvSpPr>
                <p:nvPr/>
              </p:nvSpPr>
              <p:spPr bwMode="auto">
                <a:xfrm>
                  <a:off x="4210" y="2714"/>
                  <a:ext cx="1066" cy="7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" name="Oval 979"/>
                <p:cNvSpPr>
                  <a:spLocks noChangeArrowheads="1"/>
                </p:cNvSpPr>
                <p:nvPr/>
              </p:nvSpPr>
              <p:spPr bwMode="auto">
                <a:xfrm>
                  <a:off x="4309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3" name="Oval 980"/>
                <p:cNvSpPr>
                  <a:spLocks noChangeArrowheads="1"/>
                </p:cNvSpPr>
                <p:nvPr/>
              </p:nvSpPr>
              <p:spPr bwMode="auto">
                <a:xfrm>
                  <a:off x="4489" y="2382"/>
                  <a:ext cx="159" cy="14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64" name="Oval 981"/>
                <p:cNvSpPr>
                  <a:spLocks noChangeArrowheads="1"/>
                </p:cNvSpPr>
                <p:nvPr/>
              </p:nvSpPr>
              <p:spPr bwMode="auto">
                <a:xfrm>
                  <a:off x="4658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5" name="Rectangle 982"/>
                <p:cNvSpPr>
                  <a:spLocks noChangeArrowheads="1"/>
                </p:cNvSpPr>
                <p:nvPr/>
              </p:nvSpPr>
              <p:spPr bwMode="auto">
                <a:xfrm>
                  <a:off x="5067" y="1837"/>
                  <a:ext cx="80" cy="759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0" name="Group 983"/>
              <p:cNvGrpSpPr>
                <a:grpSpLocks/>
              </p:cNvGrpSpPr>
              <p:nvPr/>
            </p:nvGrpSpPr>
            <p:grpSpPr bwMode="auto">
              <a:xfrm>
                <a:off x="7762109" y="5500477"/>
                <a:ext cx="177045" cy="389967"/>
                <a:chOff x="4140" y="429"/>
                <a:chExt cx="1425" cy="2396"/>
              </a:xfrm>
            </p:grpSpPr>
            <p:sp>
              <p:nvSpPr>
                <p:cNvPr id="210" name="Freeform 984"/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6 w 354"/>
                    <a:gd name="T1" fmla="*/ 0 h 2742"/>
                    <a:gd name="T2" fmla="*/ 30 w 354"/>
                    <a:gd name="T3" fmla="*/ 46 h 2742"/>
                    <a:gd name="T4" fmla="*/ 30 w 354"/>
                    <a:gd name="T5" fmla="*/ 354 h 2742"/>
                    <a:gd name="T6" fmla="*/ 0 w 354"/>
                    <a:gd name="T7" fmla="*/ 371 h 2742"/>
                    <a:gd name="T8" fmla="*/ 6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2742"/>
                    <a:gd name="T17" fmla="*/ 354 w 354"/>
                    <a:gd name="T18" fmla="*/ 2742 h 2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11" name="Rectangle 985"/>
                <p:cNvSpPr>
                  <a:spLocks noChangeArrowheads="1"/>
                </p:cNvSpPr>
                <p:nvPr/>
              </p:nvSpPr>
              <p:spPr bwMode="auto">
                <a:xfrm>
                  <a:off x="4210" y="429"/>
                  <a:ext cx="1046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" name="Freeform 986"/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18 w 211"/>
                    <a:gd name="T3" fmla="*/ 30 h 2537"/>
                    <a:gd name="T4" fmla="*/ 2 w 211"/>
                    <a:gd name="T5" fmla="*/ 338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1"/>
                    <a:gd name="T13" fmla="*/ 0 h 2537"/>
                    <a:gd name="T14" fmla="*/ 211 w 211"/>
                    <a:gd name="T15" fmla="*/ 2537 h 25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13" name="Freeform 987"/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29 w 328"/>
                    <a:gd name="T3" fmla="*/ 18 h 226"/>
                    <a:gd name="T4" fmla="*/ 29 w 328"/>
                    <a:gd name="T5" fmla="*/ 32 h 226"/>
                    <a:gd name="T6" fmla="*/ 0 w 328"/>
                    <a:gd name="T7" fmla="*/ 13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14" name="Rectangle 988"/>
                <p:cNvSpPr>
                  <a:spLocks noChangeArrowheads="1"/>
                </p:cNvSpPr>
                <p:nvPr/>
              </p:nvSpPr>
              <p:spPr bwMode="auto">
                <a:xfrm>
                  <a:off x="4210" y="690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15" name="Group 989"/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240" name="AutoShape 990"/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66"/>
                    <a:ext cx="721" cy="1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" name="AutoShape 99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1"/>
                    <a:ext cx="696" cy="114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6" name="Rectangle 992"/>
                <p:cNvSpPr>
                  <a:spLocks noChangeArrowheads="1"/>
                </p:cNvSpPr>
                <p:nvPr/>
              </p:nvSpPr>
              <p:spPr bwMode="auto">
                <a:xfrm>
                  <a:off x="4220" y="1022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17" name="Group 993"/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238" name="AutoShape 994"/>
                  <p:cNvSpPr>
                    <a:spLocks noChangeArrowheads="1"/>
                  </p:cNvSpPr>
                  <p:nvPr/>
                </p:nvSpPr>
                <p:spPr bwMode="auto">
                  <a:xfrm>
                    <a:off x="615" y="2564"/>
                    <a:ext cx="721" cy="1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AutoShape 995"/>
                  <p:cNvSpPr>
                    <a:spLocks noChangeArrowheads="1"/>
                  </p:cNvSpPr>
                  <p:nvPr/>
                </p:nvSpPr>
                <p:spPr bwMode="auto">
                  <a:xfrm>
                    <a:off x="628" y="2581"/>
                    <a:ext cx="696" cy="107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" name="Rectangle 996"/>
                <p:cNvSpPr>
                  <a:spLocks noChangeArrowheads="1"/>
                </p:cNvSpPr>
                <p:nvPr/>
              </p:nvSpPr>
              <p:spPr bwMode="auto">
                <a:xfrm>
                  <a:off x="4220" y="1354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9" name="Rectangle 997"/>
                <p:cNvSpPr>
                  <a:spLocks noChangeArrowheads="1"/>
                </p:cNvSpPr>
                <p:nvPr/>
              </p:nvSpPr>
              <p:spPr bwMode="auto">
                <a:xfrm>
                  <a:off x="4230" y="1655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20" name="Group 998"/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236" name="AutoShape 999"/>
                  <p:cNvSpPr>
                    <a:spLocks noChangeArrowheads="1"/>
                  </p:cNvSpPr>
                  <p:nvPr/>
                </p:nvSpPr>
                <p:spPr bwMode="auto">
                  <a:xfrm>
                    <a:off x="618" y="2586"/>
                    <a:ext cx="720" cy="12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AutoShape 100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586"/>
                    <a:ext cx="695" cy="10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1" name="Freeform 1001"/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29 w 328"/>
                    <a:gd name="T3" fmla="*/ 17 h 226"/>
                    <a:gd name="T4" fmla="*/ 29 w 328"/>
                    <a:gd name="T5" fmla="*/ 30 h 226"/>
                    <a:gd name="T6" fmla="*/ 0 w 328"/>
                    <a:gd name="T7" fmla="*/ 12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222" name="Group 1002"/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234" name="AutoShape 1003"/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71"/>
                    <a:ext cx="732" cy="13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5" name="AutoShape 100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7"/>
                    <a:ext cx="720" cy="10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3" name="Rectangle 1005"/>
                <p:cNvSpPr>
                  <a:spLocks noChangeArrowheads="1"/>
                </p:cNvSpPr>
                <p:nvPr/>
              </p:nvSpPr>
              <p:spPr bwMode="auto">
                <a:xfrm>
                  <a:off x="5246" y="429"/>
                  <a:ext cx="70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4" name="Freeform 1006"/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26 w 296"/>
                    <a:gd name="T3" fmla="*/ 18 h 256"/>
                    <a:gd name="T4" fmla="*/ 26 w 296"/>
                    <a:gd name="T5" fmla="*/ 34 h 256"/>
                    <a:gd name="T6" fmla="*/ 0 w 296"/>
                    <a:gd name="T7" fmla="*/ 12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256"/>
                    <a:gd name="T17" fmla="*/ 296 w 296"/>
                    <a:gd name="T18" fmla="*/ 256 h 2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25" name="Freeform 1007"/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27 w 304"/>
                    <a:gd name="T3" fmla="*/ 23 h 288"/>
                    <a:gd name="T4" fmla="*/ 25 w 304"/>
                    <a:gd name="T5" fmla="*/ 39 h 288"/>
                    <a:gd name="T6" fmla="*/ 2 w 304"/>
                    <a:gd name="T7" fmla="*/ 17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88"/>
                    <a:gd name="T17" fmla="*/ 304 w 304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26" name="Oval 1008"/>
                <p:cNvSpPr>
                  <a:spLocks noChangeArrowheads="1"/>
                </p:cNvSpPr>
                <p:nvPr/>
              </p:nvSpPr>
              <p:spPr bwMode="auto">
                <a:xfrm>
                  <a:off x="5515" y="2611"/>
                  <a:ext cx="50" cy="95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7" name="Freeform 1009"/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15 h 240"/>
                    <a:gd name="T2" fmla="*/ 2 w 306"/>
                    <a:gd name="T3" fmla="*/ 33 h 240"/>
                    <a:gd name="T4" fmla="*/ 27 w 306"/>
                    <a:gd name="T5" fmla="*/ 15 h 240"/>
                    <a:gd name="T6" fmla="*/ 26 w 306"/>
                    <a:gd name="T7" fmla="*/ 0 h 240"/>
                    <a:gd name="T8" fmla="*/ 0 w 306"/>
                    <a:gd name="T9" fmla="*/ 15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240"/>
                    <a:gd name="T17" fmla="*/ 306 w 306"/>
                    <a:gd name="T18" fmla="*/ 240 h 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28" name="AutoShape 1010"/>
                <p:cNvSpPr>
                  <a:spLocks noChangeArrowheads="1"/>
                </p:cNvSpPr>
                <p:nvPr/>
              </p:nvSpPr>
              <p:spPr bwMode="auto">
                <a:xfrm>
                  <a:off x="4140" y="2675"/>
                  <a:ext cx="1196" cy="1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9" name="AutoShape 1011"/>
                <p:cNvSpPr>
                  <a:spLocks noChangeArrowheads="1"/>
                </p:cNvSpPr>
                <p:nvPr/>
              </p:nvSpPr>
              <p:spPr bwMode="auto">
                <a:xfrm>
                  <a:off x="4210" y="2714"/>
                  <a:ext cx="1066" cy="7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0" name="Oval 1012"/>
                <p:cNvSpPr>
                  <a:spLocks noChangeArrowheads="1"/>
                </p:cNvSpPr>
                <p:nvPr/>
              </p:nvSpPr>
              <p:spPr bwMode="auto">
                <a:xfrm>
                  <a:off x="4309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1" name="Oval 1013"/>
                <p:cNvSpPr>
                  <a:spLocks noChangeArrowheads="1"/>
                </p:cNvSpPr>
                <p:nvPr/>
              </p:nvSpPr>
              <p:spPr bwMode="auto">
                <a:xfrm>
                  <a:off x="4489" y="2382"/>
                  <a:ext cx="159" cy="14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32" name="Oval 1014"/>
                <p:cNvSpPr>
                  <a:spLocks noChangeArrowheads="1"/>
                </p:cNvSpPr>
                <p:nvPr/>
              </p:nvSpPr>
              <p:spPr bwMode="auto">
                <a:xfrm>
                  <a:off x="4658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3" name="Rectangle 1015"/>
                <p:cNvSpPr>
                  <a:spLocks noChangeArrowheads="1"/>
                </p:cNvSpPr>
                <p:nvPr/>
              </p:nvSpPr>
              <p:spPr bwMode="auto">
                <a:xfrm>
                  <a:off x="5067" y="1837"/>
                  <a:ext cx="80" cy="759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1" name="Group 1016"/>
              <p:cNvGrpSpPr>
                <a:grpSpLocks/>
              </p:cNvGrpSpPr>
              <p:nvPr/>
            </p:nvGrpSpPr>
            <p:grpSpPr bwMode="auto">
              <a:xfrm>
                <a:off x="5716799" y="2856944"/>
                <a:ext cx="417233" cy="330764"/>
                <a:chOff x="877" y="1008"/>
                <a:chExt cx="2747" cy="2591"/>
              </a:xfrm>
            </p:grpSpPr>
            <p:pic>
              <p:nvPicPr>
                <p:cNvPr id="187" name="Picture 1017" descr="antenna_stylized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" y="1008"/>
                  <a:ext cx="2725" cy="1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8" name="Picture 1018" descr="laptop_keyboard"/>
                <p:cNvPicPr>
                  <a:picLocks noChangeAspect="1" noChangeArrowheads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9064" flipH="1">
                  <a:off x="1009" y="2586"/>
                  <a:ext cx="2245" cy="1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9" name="Freeform 1019"/>
                <p:cNvSpPr>
                  <a:spLocks/>
                </p:cNvSpPr>
                <p:nvPr/>
              </p:nvSpPr>
              <p:spPr bwMode="auto">
                <a:xfrm>
                  <a:off x="1753" y="1603"/>
                  <a:ext cx="1807" cy="1322"/>
                </a:xfrm>
                <a:custGeom>
                  <a:avLst/>
                  <a:gdLst>
                    <a:gd name="T0" fmla="*/ 2 w 2982"/>
                    <a:gd name="T1" fmla="*/ 0 h 2442"/>
                    <a:gd name="T2" fmla="*/ 0 w 2982"/>
                    <a:gd name="T3" fmla="*/ 2 h 2442"/>
                    <a:gd name="T4" fmla="*/ 10 w 2982"/>
                    <a:gd name="T5" fmla="*/ 3 h 2442"/>
                    <a:gd name="T6" fmla="*/ 12 w 2982"/>
                    <a:gd name="T7" fmla="*/ 1 h 2442"/>
                    <a:gd name="T8" fmla="*/ 2 w 2982"/>
                    <a:gd name="T9" fmla="*/ 0 h 24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2"/>
                    <a:gd name="T16" fmla="*/ 0 h 2442"/>
                    <a:gd name="T17" fmla="*/ 2982 w 2982"/>
                    <a:gd name="T18" fmla="*/ 2442 h 24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2" h="2442">
                      <a:moveTo>
                        <a:pt x="540" y="0"/>
                      </a:moveTo>
                      <a:lnTo>
                        <a:pt x="0" y="1734"/>
                      </a:lnTo>
                      <a:lnTo>
                        <a:pt x="2394" y="2442"/>
                      </a:lnTo>
                      <a:lnTo>
                        <a:pt x="2982" y="318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pic>
              <p:nvPicPr>
                <p:cNvPr id="190" name="Picture 1020" descr="screen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2" y="1637"/>
                  <a:ext cx="1642" cy="1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1" name="Freeform 1021"/>
                <p:cNvSpPr>
                  <a:spLocks/>
                </p:cNvSpPr>
                <p:nvPr/>
              </p:nvSpPr>
              <p:spPr bwMode="auto">
                <a:xfrm>
                  <a:off x="2082" y="1564"/>
                  <a:ext cx="1531" cy="246"/>
                </a:xfrm>
                <a:custGeom>
                  <a:avLst/>
                  <a:gdLst>
                    <a:gd name="T0" fmla="*/ 1 w 2528"/>
                    <a:gd name="T1" fmla="*/ 0 h 455"/>
                    <a:gd name="T2" fmla="*/ 10 w 2528"/>
                    <a:gd name="T3" fmla="*/ 1 h 455"/>
                    <a:gd name="T4" fmla="*/ 10 w 2528"/>
                    <a:gd name="T5" fmla="*/ 1 h 455"/>
                    <a:gd name="T6" fmla="*/ 0 w 2528"/>
                    <a:gd name="T7" fmla="*/ 1 h 455"/>
                    <a:gd name="T8" fmla="*/ 1 w 2528"/>
                    <a:gd name="T9" fmla="*/ 0 h 4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28"/>
                    <a:gd name="T16" fmla="*/ 0 h 455"/>
                    <a:gd name="T17" fmla="*/ 2528 w 2528"/>
                    <a:gd name="T18" fmla="*/ 455 h 4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28" h="455">
                      <a:moveTo>
                        <a:pt x="14" y="0"/>
                      </a:moveTo>
                      <a:lnTo>
                        <a:pt x="2528" y="341"/>
                      </a:lnTo>
                      <a:lnTo>
                        <a:pt x="2480" y="455"/>
                      </a:lnTo>
                      <a:lnTo>
                        <a:pt x="0" y="8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92" name="Freeform 1022"/>
                <p:cNvSpPr>
                  <a:spLocks/>
                </p:cNvSpPr>
                <p:nvPr/>
              </p:nvSpPr>
              <p:spPr bwMode="auto">
                <a:xfrm>
                  <a:off x="1737" y="1562"/>
                  <a:ext cx="425" cy="1024"/>
                </a:xfrm>
                <a:custGeom>
                  <a:avLst/>
                  <a:gdLst>
                    <a:gd name="T0" fmla="*/ 2 w 702"/>
                    <a:gd name="T1" fmla="*/ 0 h 1893"/>
                    <a:gd name="T2" fmla="*/ 0 w 702"/>
                    <a:gd name="T3" fmla="*/ 2 h 1893"/>
                    <a:gd name="T4" fmla="*/ 1 w 702"/>
                    <a:gd name="T5" fmla="*/ 2 h 1893"/>
                    <a:gd name="T6" fmla="*/ 3 w 702"/>
                    <a:gd name="T7" fmla="*/ 1 h 1893"/>
                    <a:gd name="T8" fmla="*/ 2 w 702"/>
                    <a:gd name="T9" fmla="*/ 0 h 18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2"/>
                    <a:gd name="T16" fmla="*/ 0 h 1893"/>
                    <a:gd name="T17" fmla="*/ 702 w 702"/>
                    <a:gd name="T18" fmla="*/ 1893 h 18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2" h="1893">
                      <a:moveTo>
                        <a:pt x="579" y="0"/>
                      </a:moveTo>
                      <a:lnTo>
                        <a:pt x="0" y="1869"/>
                      </a:lnTo>
                      <a:lnTo>
                        <a:pt x="114" y="1893"/>
                      </a:lnTo>
                      <a:lnTo>
                        <a:pt x="702" y="51"/>
                      </a:lnTo>
                      <a:lnTo>
                        <a:pt x="579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93" name="Freeform 1023"/>
                <p:cNvSpPr>
                  <a:spLocks/>
                </p:cNvSpPr>
                <p:nvPr/>
              </p:nvSpPr>
              <p:spPr bwMode="auto">
                <a:xfrm>
                  <a:off x="3144" y="1745"/>
                  <a:ext cx="458" cy="1182"/>
                </a:xfrm>
                <a:custGeom>
                  <a:avLst/>
                  <a:gdLst>
                    <a:gd name="T0" fmla="*/ 3 w 756"/>
                    <a:gd name="T1" fmla="*/ 0 h 2184"/>
                    <a:gd name="T2" fmla="*/ 1 w 756"/>
                    <a:gd name="T3" fmla="*/ 3 h 2184"/>
                    <a:gd name="T4" fmla="*/ 0 w 756"/>
                    <a:gd name="T5" fmla="*/ 3 h 2184"/>
                    <a:gd name="T6" fmla="*/ 2 w 756"/>
                    <a:gd name="T7" fmla="*/ 1 h 2184"/>
                    <a:gd name="T8" fmla="*/ 3 w 756"/>
                    <a:gd name="T9" fmla="*/ 0 h 21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6"/>
                    <a:gd name="T16" fmla="*/ 0 h 2184"/>
                    <a:gd name="T17" fmla="*/ 756 w 756"/>
                    <a:gd name="T18" fmla="*/ 2184 h 21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6" h="2184">
                      <a:moveTo>
                        <a:pt x="756" y="0"/>
                      </a:moveTo>
                      <a:lnTo>
                        <a:pt x="138" y="2184"/>
                      </a:lnTo>
                      <a:lnTo>
                        <a:pt x="0" y="2148"/>
                      </a:lnTo>
                      <a:lnTo>
                        <a:pt x="606" y="78"/>
                      </a:lnTo>
                      <a:lnTo>
                        <a:pt x="756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94" name="Freeform 1024"/>
                <p:cNvSpPr>
                  <a:spLocks/>
                </p:cNvSpPr>
                <p:nvPr/>
              </p:nvSpPr>
              <p:spPr bwMode="auto">
                <a:xfrm>
                  <a:off x="1732" y="2534"/>
                  <a:ext cx="1680" cy="399"/>
                </a:xfrm>
                <a:custGeom>
                  <a:avLst/>
                  <a:gdLst>
                    <a:gd name="T0" fmla="*/ 1 w 2773"/>
                    <a:gd name="T1" fmla="*/ 0 h 738"/>
                    <a:gd name="T2" fmla="*/ 0 w 2773"/>
                    <a:gd name="T3" fmla="*/ 1 h 738"/>
                    <a:gd name="T4" fmla="*/ 10 w 2773"/>
                    <a:gd name="T5" fmla="*/ 1 h 738"/>
                    <a:gd name="T6" fmla="*/ 10 w 2773"/>
                    <a:gd name="T7" fmla="*/ 1 h 738"/>
                    <a:gd name="T8" fmla="*/ 1 w 2773"/>
                    <a:gd name="T9" fmla="*/ 0 h 7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73"/>
                    <a:gd name="T16" fmla="*/ 0 h 738"/>
                    <a:gd name="T17" fmla="*/ 2773 w 2773"/>
                    <a:gd name="T18" fmla="*/ 738 h 7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73" h="738">
                      <a:moveTo>
                        <a:pt x="33" y="0"/>
                      </a:moveTo>
                      <a:lnTo>
                        <a:pt x="0" y="99"/>
                      </a:lnTo>
                      <a:lnTo>
                        <a:pt x="2436" y="738"/>
                      </a:lnTo>
                      <a:cubicBezTo>
                        <a:pt x="2499" y="501"/>
                        <a:pt x="2773" y="727"/>
                        <a:pt x="2373" y="603"/>
                      </a:cubicBezTo>
                      <a:lnTo>
                        <a:pt x="3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CC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95" name="Freeform 1025"/>
                <p:cNvSpPr>
                  <a:spLocks/>
                </p:cNvSpPr>
                <p:nvPr/>
              </p:nvSpPr>
              <p:spPr bwMode="auto">
                <a:xfrm>
                  <a:off x="3195" y="1755"/>
                  <a:ext cx="429" cy="1187"/>
                </a:xfrm>
                <a:custGeom>
                  <a:avLst/>
                  <a:gdLst>
                    <a:gd name="T0" fmla="*/ 8 w 637"/>
                    <a:gd name="T1" fmla="*/ 0 h 1659"/>
                    <a:gd name="T2" fmla="*/ 8 w 637"/>
                    <a:gd name="T3" fmla="*/ 0 h 1659"/>
                    <a:gd name="T4" fmla="*/ 1 w 637"/>
                    <a:gd name="T5" fmla="*/ 42 h 1659"/>
                    <a:gd name="T6" fmla="*/ 0 w 637"/>
                    <a:gd name="T7" fmla="*/ 41 h 1659"/>
                    <a:gd name="T8" fmla="*/ 8 w 637"/>
                    <a:gd name="T9" fmla="*/ 0 h 16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7"/>
                    <a:gd name="T16" fmla="*/ 0 h 1659"/>
                    <a:gd name="T17" fmla="*/ 637 w 637"/>
                    <a:gd name="T18" fmla="*/ 1659 h 16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7" h="1659">
                      <a:moveTo>
                        <a:pt x="615" y="0"/>
                      </a:moveTo>
                      <a:lnTo>
                        <a:pt x="637" y="0"/>
                      </a:lnTo>
                      <a:lnTo>
                        <a:pt x="68" y="1659"/>
                      </a:lnTo>
                      <a:lnTo>
                        <a:pt x="0" y="1647"/>
                      </a:lnTo>
                      <a:lnTo>
                        <a:pt x="615" y="0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96" name="Freeform 1026"/>
                <p:cNvSpPr>
                  <a:spLocks/>
                </p:cNvSpPr>
                <p:nvPr/>
              </p:nvSpPr>
              <p:spPr bwMode="auto">
                <a:xfrm>
                  <a:off x="1734" y="2587"/>
                  <a:ext cx="1494" cy="394"/>
                </a:xfrm>
                <a:custGeom>
                  <a:avLst/>
                  <a:gdLst>
                    <a:gd name="T0" fmla="*/ 0 w 2216"/>
                    <a:gd name="T1" fmla="*/ 0 h 550"/>
                    <a:gd name="T2" fmla="*/ 1 w 2216"/>
                    <a:gd name="T3" fmla="*/ 1 h 550"/>
                    <a:gd name="T4" fmla="*/ 28 w 2216"/>
                    <a:gd name="T5" fmla="*/ 14 h 550"/>
                    <a:gd name="T6" fmla="*/ 28 w 2216"/>
                    <a:gd name="T7" fmla="*/ 12 h 550"/>
                    <a:gd name="T8" fmla="*/ 0 w 2216"/>
                    <a:gd name="T9" fmla="*/ 0 h 5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16"/>
                    <a:gd name="T16" fmla="*/ 0 h 550"/>
                    <a:gd name="T17" fmla="*/ 2216 w 2216"/>
                    <a:gd name="T18" fmla="*/ 550 h 5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16" h="550">
                      <a:moveTo>
                        <a:pt x="0" y="0"/>
                      </a:moveTo>
                      <a:lnTo>
                        <a:pt x="9" y="57"/>
                      </a:lnTo>
                      <a:lnTo>
                        <a:pt x="2164" y="550"/>
                      </a:lnTo>
                      <a:lnTo>
                        <a:pt x="2216" y="4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197" name="Group 1027"/>
                <p:cNvGrpSpPr>
                  <a:grpSpLocks/>
                </p:cNvGrpSpPr>
                <p:nvPr/>
              </p:nvGrpSpPr>
              <p:grpSpPr bwMode="auto">
                <a:xfrm>
                  <a:off x="1709" y="3008"/>
                  <a:ext cx="507" cy="234"/>
                  <a:chOff x="1740" y="2642"/>
                  <a:chExt cx="752" cy="327"/>
                </a:xfrm>
              </p:grpSpPr>
              <p:sp>
                <p:nvSpPr>
                  <p:cNvPr id="204" name="Freeform 1028"/>
                  <p:cNvSpPr>
                    <a:spLocks/>
                  </p:cNvSpPr>
                  <p:nvPr/>
                </p:nvSpPr>
                <p:spPr bwMode="auto">
                  <a:xfrm>
                    <a:off x="1740" y="2642"/>
                    <a:ext cx="752" cy="327"/>
                  </a:xfrm>
                  <a:custGeom>
                    <a:avLst/>
                    <a:gdLst>
                      <a:gd name="T0" fmla="*/ 293 w 752"/>
                      <a:gd name="T1" fmla="*/ 0 h 327"/>
                      <a:gd name="T2" fmla="*/ 752 w 752"/>
                      <a:gd name="T3" fmla="*/ 124 h 327"/>
                      <a:gd name="T4" fmla="*/ 470 w 752"/>
                      <a:gd name="T5" fmla="*/ 327 h 327"/>
                      <a:gd name="T6" fmla="*/ 0 w 752"/>
                      <a:gd name="T7" fmla="*/ 183 h 327"/>
                      <a:gd name="T8" fmla="*/ 293 w 752"/>
                      <a:gd name="T9" fmla="*/ 0 h 3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52"/>
                      <a:gd name="T16" fmla="*/ 0 h 327"/>
                      <a:gd name="T17" fmla="*/ 752 w 752"/>
                      <a:gd name="T18" fmla="*/ 327 h 3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52" h="327">
                        <a:moveTo>
                          <a:pt x="293" y="0"/>
                        </a:moveTo>
                        <a:lnTo>
                          <a:pt x="752" y="124"/>
                        </a:lnTo>
                        <a:lnTo>
                          <a:pt x="470" y="327"/>
                        </a:lnTo>
                        <a:lnTo>
                          <a:pt x="0" y="183"/>
                        </a:lnTo>
                        <a:lnTo>
                          <a:pt x="293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205" name="Freeform 1029"/>
                  <p:cNvSpPr>
                    <a:spLocks/>
                  </p:cNvSpPr>
                  <p:nvPr/>
                </p:nvSpPr>
                <p:spPr bwMode="auto">
                  <a:xfrm>
                    <a:off x="1754" y="2649"/>
                    <a:ext cx="726" cy="311"/>
                  </a:xfrm>
                  <a:custGeom>
                    <a:avLst/>
                    <a:gdLst>
                      <a:gd name="T0" fmla="*/ 282 w 726"/>
                      <a:gd name="T1" fmla="*/ 0 h 311"/>
                      <a:gd name="T2" fmla="*/ 726 w 726"/>
                      <a:gd name="T3" fmla="*/ 119 h 311"/>
                      <a:gd name="T4" fmla="*/ 457 w 726"/>
                      <a:gd name="T5" fmla="*/ 311 h 311"/>
                      <a:gd name="T6" fmla="*/ 0 w 726"/>
                      <a:gd name="T7" fmla="*/ 173 h 311"/>
                      <a:gd name="T8" fmla="*/ 282 w 726"/>
                      <a:gd name="T9" fmla="*/ 0 h 3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6"/>
                      <a:gd name="T16" fmla="*/ 0 h 311"/>
                      <a:gd name="T17" fmla="*/ 726 w 726"/>
                      <a:gd name="T18" fmla="*/ 311 h 3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6" h="311">
                        <a:moveTo>
                          <a:pt x="282" y="0"/>
                        </a:moveTo>
                        <a:lnTo>
                          <a:pt x="726" y="119"/>
                        </a:lnTo>
                        <a:lnTo>
                          <a:pt x="457" y="311"/>
                        </a:lnTo>
                        <a:lnTo>
                          <a:pt x="0" y="173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4D4D4D"/>
                      </a:gs>
                      <a:gs pos="100000">
                        <a:srgbClr val="DDDDDD"/>
                      </a:gs>
                    </a:gsLst>
                    <a:lin ang="189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206" name="Freeform 1030"/>
                  <p:cNvSpPr>
                    <a:spLocks/>
                  </p:cNvSpPr>
                  <p:nvPr/>
                </p:nvSpPr>
                <p:spPr bwMode="auto">
                  <a:xfrm>
                    <a:off x="1808" y="2770"/>
                    <a:ext cx="258" cy="100"/>
                  </a:xfrm>
                  <a:custGeom>
                    <a:avLst/>
                    <a:gdLst>
                      <a:gd name="T0" fmla="*/ 0 w 258"/>
                      <a:gd name="T1" fmla="*/ 44 h 100"/>
                      <a:gd name="T2" fmla="*/ 75 w 258"/>
                      <a:gd name="T3" fmla="*/ 0 h 100"/>
                      <a:gd name="T4" fmla="*/ 258 w 258"/>
                      <a:gd name="T5" fmla="*/ 50 h 100"/>
                      <a:gd name="T6" fmla="*/ 183 w 258"/>
                      <a:gd name="T7" fmla="*/ 100 h 100"/>
                      <a:gd name="T8" fmla="*/ 0 w 258"/>
                      <a:gd name="T9" fmla="*/ 44 h 1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0"/>
                      <a:gd name="T17" fmla="*/ 258 w 258"/>
                      <a:gd name="T18" fmla="*/ 100 h 1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0">
                        <a:moveTo>
                          <a:pt x="0" y="44"/>
                        </a:moveTo>
                        <a:lnTo>
                          <a:pt x="75" y="0"/>
                        </a:lnTo>
                        <a:lnTo>
                          <a:pt x="258" y="50"/>
                        </a:lnTo>
                        <a:lnTo>
                          <a:pt x="183" y="10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207" name="Freeform 1031"/>
                  <p:cNvSpPr>
                    <a:spLocks/>
                  </p:cNvSpPr>
                  <p:nvPr/>
                </p:nvSpPr>
                <p:spPr bwMode="auto">
                  <a:xfrm>
                    <a:off x="1799" y="2816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208" name="Freeform 1032"/>
                  <p:cNvSpPr>
                    <a:spLocks/>
                  </p:cNvSpPr>
                  <p:nvPr/>
                </p:nvSpPr>
                <p:spPr bwMode="auto">
                  <a:xfrm>
                    <a:off x="2020" y="2834"/>
                    <a:ext cx="258" cy="102"/>
                  </a:xfrm>
                  <a:custGeom>
                    <a:avLst/>
                    <a:gdLst>
                      <a:gd name="T0" fmla="*/ 0 w 258"/>
                      <a:gd name="T1" fmla="*/ 46 h 102"/>
                      <a:gd name="T2" fmla="*/ 71 w 258"/>
                      <a:gd name="T3" fmla="*/ 0 h 102"/>
                      <a:gd name="T4" fmla="*/ 258 w 258"/>
                      <a:gd name="T5" fmla="*/ 52 h 102"/>
                      <a:gd name="T6" fmla="*/ 183 w 258"/>
                      <a:gd name="T7" fmla="*/ 102 h 102"/>
                      <a:gd name="T8" fmla="*/ 0 w 258"/>
                      <a:gd name="T9" fmla="*/ 46 h 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2"/>
                      <a:gd name="T17" fmla="*/ 258 w 258"/>
                      <a:gd name="T18" fmla="*/ 102 h 10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2">
                        <a:moveTo>
                          <a:pt x="0" y="46"/>
                        </a:moveTo>
                        <a:lnTo>
                          <a:pt x="71" y="0"/>
                        </a:lnTo>
                        <a:lnTo>
                          <a:pt x="258" y="52"/>
                        </a:lnTo>
                        <a:lnTo>
                          <a:pt x="183" y="102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209" name="Freeform 1033"/>
                  <p:cNvSpPr>
                    <a:spLocks/>
                  </p:cNvSpPr>
                  <p:nvPr/>
                </p:nvSpPr>
                <p:spPr bwMode="auto">
                  <a:xfrm>
                    <a:off x="2011" y="2882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198" name="Freeform 1034"/>
                <p:cNvSpPr>
                  <a:spLocks/>
                </p:cNvSpPr>
                <p:nvPr/>
              </p:nvSpPr>
              <p:spPr bwMode="auto">
                <a:xfrm>
                  <a:off x="2577" y="3043"/>
                  <a:ext cx="614" cy="514"/>
                </a:xfrm>
                <a:custGeom>
                  <a:avLst/>
                  <a:gdLst>
                    <a:gd name="T0" fmla="*/ 1 w 990"/>
                    <a:gd name="T1" fmla="*/ 6 h 792"/>
                    <a:gd name="T2" fmla="*/ 6 w 990"/>
                    <a:gd name="T3" fmla="*/ 0 h 792"/>
                    <a:gd name="T4" fmla="*/ 6 w 990"/>
                    <a:gd name="T5" fmla="*/ 1 h 792"/>
                    <a:gd name="T6" fmla="*/ 0 w 990"/>
                    <a:gd name="T7" fmla="*/ 6 h 792"/>
                    <a:gd name="T8" fmla="*/ 1 w 990"/>
                    <a:gd name="T9" fmla="*/ 6 h 7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0"/>
                    <a:gd name="T16" fmla="*/ 0 h 792"/>
                    <a:gd name="T17" fmla="*/ 990 w 990"/>
                    <a:gd name="T18" fmla="*/ 792 h 7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0" h="792">
                      <a:moveTo>
                        <a:pt x="3" y="738"/>
                      </a:moveTo>
                      <a:lnTo>
                        <a:pt x="990" y="0"/>
                      </a:lnTo>
                      <a:lnTo>
                        <a:pt x="987" y="60"/>
                      </a:lnTo>
                      <a:lnTo>
                        <a:pt x="0" y="792"/>
                      </a:lnTo>
                      <a:lnTo>
                        <a:pt x="3" y="738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99" name="Freeform 1035"/>
                <p:cNvSpPr>
                  <a:spLocks/>
                </p:cNvSpPr>
                <p:nvPr/>
              </p:nvSpPr>
              <p:spPr bwMode="auto">
                <a:xfrm>
                  <a:off x="1010" y="3084"/>
                  <a:ext cx="1571" cy="469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14 w 2532"/>
                    <a:gd name="T5" fmla="*/ 6 h 723"/>
                    <a:gd name="T6" fmla="*/ 14 w 2532"/>
                    <a:gd name="T7" fmla="*/ 6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00" name="Freeform 1036"/>
                <p:cNvSpPr>
                  <a:spLocks/>
                </p:cNvSpPr>
                <p:nvPr/>
              </p:nvSpPr>
              <p:spPr bwMode="auto">
                <a:xfrm>
                  <a:off x="1011" y="2998"/>
                  <a:ext cx="17" cy="95"/>
                </a:xfrm>
                <a:custGeom>
                  <a:avLst/>
                  <a:gdLst>
                    <a:gd name="T0" fmla="*/ 1 w 26"/>
                    <a:gd name="T1" fmla="*/ 1 h 147"/>
                    <a:gd name="T2" fmla="*/ 1 w 26"/>
                    <a:gd name="T3" fmla="*/ 1 h 147"/>
                    <a:gd name="T4" fmla="*/ 0 w 26"/>
                    <a:gd name="T5" fmla="*/ 1 h 147"/>
                    <a:gd name="T6" fmla="*/ 1 w 26"/>
                    <a:gd name="T7" fmla="*/ 0 h 147"/>
                    <a:gd name="T8" fmla="*/ 1 w 26"/>
                    <a:gd name="T9" fmla="*/ 1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147"/>
                    <a:gd name="T17" fmla="*/ 26 w 26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147">
                      <a:moveTo>
                        <a:pt x="26" y="10"/>
                      </a:moveTo>
                      <a:lnTo>
                        <a:pt x="23" y="147"/>
                      </a:lnTo>
                      <a:lnTo>
                        <a:pt x="0" y="144"/>
                      </a:lnTo>
                      <a:lnTo>
                        <a:pt x="3" y="0"/>
                      </a:lnTo>
                      <a:lnTo>
                        <a:pt x="26" y="1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01" name="Freeform 1037"/>
                <p:cNvSpPr>
                  <a:spLocks/>
                </p:cNvSpPr>
                <p:nvPr/>
              </p:nvSpPr>
              <p:spPr bwMode="auto">
                <a:xfrm>
                  <a:off x="1012" y="2611"/>
                  <a:ext cx="730" cy="393"/>
                </a:xfrm>
                <a:custGeom>
                  <a:avLst/>
                  <a:gdLst>
                    <a:gd name="T0" fmla="*/ 6 w 1176"/>
                    <a:gd name="T1" fmla="*/ 0 h 606"/>
                    <a:gd name="T2" fmla="*/ 0 w 1176"/>
                    <a:gd name="T3" fmla="*/ 5 h 606"/>
                    <a:gd name="T4" fmla="*/ 1 w 1176"/>
                    <a:gd name="T5" fmla="*/ 5 h 606"/>
                    <a:gd name="T6" fmla="*/ 6 w 1176"/>
                    <a:gd name="T7" fmla="*/ 1 h 606"/>
                    <a:gd name="T8" fmla="*/ 6 w 1176"/>
                    <a:gd name="T9" fmla="*/ 0 h 6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76"/>
                    <a:gd name="T16" fmla="*/ 0 h 606"/>
                    <a:gd name="T17" fmla="*/ 1176 w 1176"/>
                    <a:gd name="T18" fmla="*/ 606 h 6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76" h="606">
                      <a:moveTo>
                        <a:pt x="1170" y="0"/>
                      </a:moveTo>
                      <a:lnTo>
                        <a:pt x="0" y="597"/>
                      </a:lnTo>
                      <a:lnTo>
                        <a:pt x="30" y="606"/>
                      </a:lnTo>
                      <a:lnTo>
                        <a:pt x="1176" y="18"/>
                      </a:lnTo>
                      <a:lnTo>
                        <a:pt x="1170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02" name="Freeform 1038"/>
                <p:cNvSpPr>
                  <a:spLocks/>
                </p:cNvSpPr>
                <p:nvPr/>
              </p:nvSpPr>
              <p:spPr bwMode="auto">
                <a:xfrm>
                  <a:off x="1061" y="3018"/>
                  <a:ext cx="1490" cy="451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7 w 2532"/>
                    <a:gd name="T5" fmla="*/ 4 h 723"/>
                    <a:gd name="T6" fmla="*/ 7 w 2532"/>
                    <a:gd name="T7" fmla="*/ 4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03" name="Freeform 1039"/>
                <p:cNvSpPr>
                  <a:spLocks/>
                </p:cNvSpPr>
                <p:nvPr/>
              </p:nvSpPr>
              <p:spPr bwMode="auto">
                <a:xfrm flipV="1">
                  <a:off x="2549" y="2986"/>
                  <a:ext cx="608" cy="467"/>
                </a:xfrm>
                <a:custGeom>
                  <a:avLst/>
                  <a:gdLst>
                    <a:gd name="T0" fmla="*/ 0 w 2532"/>
                    <a:gd name="T1" fmla="*/ 0 h 723"/>
                    <a:gd name="T2" fmla="*/ 0 w 2532"/>
                    <a:gd name="T3" fmla="*/ 0 h 723"/>
                    <a:gd name="T4" fmla="*/ 0 w 2532"/>
                    <a:gd name="T5" fmla="*/ 6 h 723"/>
                    <a:gd name="T6" fmla="*/ 0 w 2532"/>
                    <a:gd name="T7" fmla="*/ 6 h 723"/>
                    <a:gd name="T8" fmla="*/ 0 w 2532"/>
                    <a:gd name="T9" fmla="*/ 1 h 723"/>
                    <a:gd name="T10" fmla="*/ 0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112" name="Group 1064"/>
              <p:cNvGrpSpPr>
                <a:grpSpLocks/>
              </p:cNvGrpSpPr>
              <p:nvPr/>
            </p:nvGrpSpPr>
            <p:grpSpPr bwMode="auto">
              <a:xfrm>
                <a:off x="6941262" y="5648483"/>
                <a:ext cx="370186" cy="330764"/>
                <a:chOff x="877" y="1008"/>
                <a:chExt cx="2747" cy="2591"/>
              </a:xfrm>
            </p:grpSpPr>
            <p:pic>
              <p:nvPicPr>
                <p:cNvPr id="164" name="Picture 1065" descr="antenna_stylized"/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" y="1008"/>
                  <a:ext cx="2725" cy="1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5" name="Picture 1066" descr="laptop_keyboard"/>
                <p:cNvPicPr>
                  <a:picLocks noChangeAspect="1" noChangeArrowheads="1"/>
                </p:cNvPicPr>
                <p:nvPr/>
              </p:nvPicPr>
              <p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9064" flipH="1">
                  <a:off x="1009" y="2586"/>
                  <a:ext cx="2245" cy="1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6" name="Freeform 1067"/>
                <p:cNvSpPr>
                  <a:spLocks/>
                </p:cNvSpPr>
                <p:nvPr/>
              </p:nvSpPr>
              <p:spPr bwMode="auto">
                <a:xfrm>
                  <a:off x="1753" y="1603"/>
                  <a:ext cx="1807" cy="1322"/>
                </a:xfrm>
                <a:custGeom>
                  <a:avLst/>
                  <a:gdLst>
                    <a:gd name="T0" fmla="*/ 2 w 2982"/>
                    <a:gd name="T1" fmla="*/ 0 h 2442"/>
                    <a:gd name="T2" fmla="*/ 0 w 2982"/>
                    <a:gd name="T3" fmla="*/ 2 h 2442"/>
                    <a:gd name="T4" fmla="*/ 10 w 2982"/>
                    <a:gd name="T5" fmla="*/ 3 h 2442"/>
                    <a:gd name="T6" fmla="*/ 12 w 2982"/>
                    <a:gd name="T7" fmla="*/ 1 h 2442"/>
                    <a:gd name="T8" fmla="*/ 2 w 2982"/>
                    <a:gd name="T9" fmla="*/ 0 h 24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2"/>
                    <a:gd name="T16" fmla="*/ 0 h 2442"/>
                    <a:gd name="T17" fmla="*/ 2982 w 2982"/>
                    <a:gd name="T18" fmla="*/ 2442 h 24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2" h="2442">
                      <a:moveTo>
                        <a:pt x="540" y="0"/>
                      </a:moveTo>
                      <a:lnTo>
                        <a:pt x="0" y="1734"/>
                      </a:lnTo>
                      <a:lnTo>
                        <a:pt x="2394" y="2442"/>
                      </a:lnTo>
                      <a:lnTo>
                        <a:pt x="2982" y="318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pic>
              <p:nvPicPr>
                <p:cNvPr id="167" name="Picture 1068" descr="screen"/>
                <p:cNvPicPr>
                  <a:picLocks noChangeAspect="1" noChangeArrowheads="1"/>
                </p:cNvPicPr>
                <p:nvPr/>
              </p:nvPicPr>
              <p:blipFill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2" y="1637"/>
                  <a:ext cx="1642" cy="1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8" name="Freeform 1069"/>
                <p:cNvSpPr>
                  <a:spLocks/>
                </p:cNvSpPr>
                <p:nvPr/>
              </p:nvSpPr>
              <p:spPr bwMode="auto">
                <a:xfrm>
                  <a:off x="2082" y="1564"/>
                  <a:ext cx="1531" cy="246"/>
                </a:xfrm>
                <a:custGeom>
                  <a:avLst/>
                  <a:gdLst>
                    <a:gd name="T0" fmla="*/ 1 w 2528"/>
                    <a:gd name="T1" fmla="*/ 0 h 455"/>
                    <a:gd name="T2" fmla="*/ 10 w 2528"/>
                    <a:gd name="T3" fmla="*/ 1 h 455"/>
                    <a:gd name="T4" fmla="*/ 10 w 2528"/>
                    <a:gd name="T5" fmla="*/ 1 h 455"/>
                    <a:gd name="T6" fmla="*/ 0 w 2528"/>
                    <a:gd name="T7" fmla="*/ 1 h 455"/>
                    <a:gd name="T8" fmla="*/ 1 w 2528"/>
                    <a:gd name="T9" fmla="*/ 0 h 4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28"/>
                    <a:gd name="T16" fmla="*/ 0 h 455"/>
                    <a:gd name="T17" fmla="*/ 2528 w 2528"/>
                    <a:gd name="T18" fmla="*/ 455 h 4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28" h="455">
                      <a:moveTo>
                        <a:pt x="14" y="0"/>
                      </a:moveTo>
                      <a:lnTo>
                        <a:pt x="2528" y="341"/>
                      </a:lnTo>
                      <a:lnTo>
                        <a:pt x="2480" y="455"/>
                      </a:lnTo>
                      <a:lnTo>
                        <a:pt x="0" y="8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69" name="Freeform 1070"/>
                <p:cNvSpPr>
                  <a:spLocks/>
                </p:cNvSpPr>
                <p:nvPr/>
              </p:nvSpPr>
              <p:spPr bwMode="auto">
                <a:xfrm>
                  <a:off x="1737" y="1562"/>
                  <a:ext cx="425" cy="1024"/>
                </a:xfrm>
                <a:custGeom>
                  <a:avLst/>
                  <a:gdLst>
                    <a:gd name="T0" fmla="*/ 2 w 702"/>
                    <a:gd name="T1" fmla="*/ 0 h 1893"/>
                    <a:gd name="T2" fmla="*/ 0 w 702"/>
                    <a:gd name="T3" fmla="*/ 2 h 1893"/>
                    <a:gd name="T4" fmla="*/ 1 w 702"/>
                    <a:gd name="T5" fmla="*/ 2 h 1893"/>
                    <a:gd name="T6" fmla="*/ 3 w 702"/>
                    <a:gd name="T7" fmla="*/ 1 h 1893"/>
                    <a:gd name="T8" fmla="*/ 2 w 702"/>
                    <a:gd name="T9" fmla="*/ 0 h 18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2"/>
                    <a:gd name="T16" fmla="*/ 0 h 1893"/>
                    <a:gd name="T17" fmla="*/ 702 w 702"/>
                    <a:gd name="T18" fmla="*/ 1893 h 18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2" h="1893">
                      <a:moveTo>
                        <a:pt x="579" y="0"/>
                      </a:moveTo>
                      <a:lnTo>
                        <a:pt x="0" y="1869"/>
                      </a:lnTo>
                      <a:lnTo>
                        <a:pt x="114" y="1893"/>
                      </a:lnTo>
                      <a:lnTo>
                        <a:pt x="702" y="51"/>
                      </a:lnTo>
                      <a:lnTo>
                        <a:pt x="579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70" name="Freeform 1071"/>
                <p:cNvSpPr>
                  <a:spLocks/>
                </p:cNvSpPr>
                <p:nvPr/>
              </p:nvSpPr>
              <p:spPr bwMode="auto">
                <a:xfrm>
                  <a:off x="3144" y="1745"/>
                  <a:ext cx="458" cy="1182"/>
                </a:xfrm>
                <a:custGeom>
                  <a:avLst/>
                  <a:gdLst>
                    <a:gd name="T0" fmla="*/ 3 w 756"/>
                    <a:gd name="T1" fmla="*/ 0 h 2184"/>
                    <a:gd name="T2" fmla="*/ 1 w 756"/>
                    <a:gd name="T3" fmla="*/ 3 h 2184"/>
                    <a:gd name="T4" fmla="*/ 0 w 756"/>
                    <a:gd name="T5" fmla="*/ 3 h 2184"/>
                    <a:gd name="T6" fmla="*/ 2 w 756"/>
                    <a:gd name="T7" fmla="*/ 1 h 2184"/>
                    <a:gd name="T8" fmla="*/ 3 w 756"/>
                    <a:gd name="T9" fmla="*/ 0 h 21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6"/>
                    <a:gd name="T16" fmla="*/ 0 h 2184"/>
                    <a:gd name="T17" fmla="*/ 756 w 756"/>
                    <a:gd name="T18" fmla="*/ 2184 h 21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6" h="2184">
                      <a:moveTo>
                        <a:pt x="756" y="0"/>
                      </a:moveTo>
                      <a:lnTo>
                        <a:pt x="138" y="2184"/>
                      </a:lnTo>
                      <a:lnTo>
                        <a:pt x="0" y="2148"/>
                      </a:lnTo>
                      <a:lnTo>
                        <a:pt x="606" y="78"/>
                      </a:lnTo>
                      <a:lnTo>
                        <a:pt x="756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71" name="Freeform 1072"/>
                <p:cNvSpPr>
                  <a:spLocks/>
                </p:cNvSpPr>
                <p:nvPr/>
              </p:nvSpPr>
              <p:spPr bwMode="auto">
                <a:xfrm>
                  <a:off x="1732" y="2534"/>
                  <a:ext cx="1680" cy="399"/>
                </a:xfrm>
                <a:custGeom>
                  <a:avLst/>
                  <a:gdLst>
                    <a:gd name="T0" fmla="*/ 1 w 2773"/>
                    <a:gd name="T1" fmla="*/ 0 h 738"/>
                    <a:gd name="T2" fmla="*/ 0 w 2773"/>
                    <a:gd name="T3" fmla="*/ 1 h 738"/>
                    <a:gd name="T4" fmla="*/ 10 w 2773"/>
                    <a:gd name="T5" fmla="*/ 1 h 738"/>
                    <a:gd name="T6" fmla="*/ 10 w 2773"/>
                    <a:gd name="T7" fmla="*/ 1 h 738"/>
                    <a:gd name="T8" fmla="*/ 1 w 2773"/>
                    <a:gd name="T9" fmla="*/ 0 h 7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73"/>
                    <a:gd name="T16" fmla="*/ 0 h 738"/>
                    <a:gd name="T17" fmla="*/ 2773 w 2773"/>
                    <a:gd name="T18" fmla="*/ 738 h 7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73" h="738">
                      <a:moveTo>
                        <a:pt x="33" y="0"/>
                      </a:moveTo>
                      <a:lnTo>
                        <a:pt x="0" y="99"/>
                      </a:lnTo>
                      <a:lnTo>
                        <a:pt x="2436" y="738"/>
                      </a:lnTo>
                      <a:cubicBezTo>
                        <a:pt x="2499" y="501"/>
                        <a:pt x="2773" y="727"/>
                        <a:pt x="2373" y="603"/>
                      </a:cubicBezTo>
                      <a:lnTo>
                        <a:pt x="3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CC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72" name="Freeform 1073"/>
                <p:cNvSpPr>
                  <a:spLocks/>
                </p:cNvSpPr>
                <p:nvPr/>
              </p:nvSpPr>
              <p:spPr bwMode="auto">
                <a:xfrm>
                  <a:off x="3195" y="1755"/>
                  <a:ext cx="429" cy="1187"/>
                </a:xfrm>
                <a:custGeom>
                  <a:avLst/>
                  <a:gdLst>
                    <a:gd name="T0" fmla="*/ 8 w 637"/>
                    <a:gd name="T1" fmla="*/ 0 h 1659"/>
                    <a:gd name="T2" fmla="*/ 8 w 637"/>
                    <a:gd name="T3" fmla="*/ 0 h 1659"/>
                    <a:gd name="T4" fmla="*/ 1 w 637"/>
                    <a:gd name="T5" fmla="*/ 42 h 1659"/>
                    <a:gd name="T6" fmla="*/ 0 w 637"/>
                    <a:gd name="T7" fmla="*/ 41 h 1659"/>
                    <a:gd name="T8" fmla="*/ 8 w 637"/>
                    <a:gd name="T9" fmla="*/ 0 h 16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7"/>
                    <a:gd name="T16" fmla="*/ 0 h 1659"/>
                    <a:gd name="T17" fmla="*/ 637 w 637"/>
                    <a:gd name="T18" fmla="*/ 1659 h 16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7" h="1659">
                      <a:moveTo>
                        <a:pt x="615" y="0"/>
                      </a:moveTo>
                      <a:lnTo>
                        <a:pt x="637" y="0"/>
                      </a:lnTo>
                      <a:lnTo>
                        <a:pt x="68" y="1659"/>
                      </a:lnTo>
                      <a:lnTo>
                        <a:pt x="0" y="1647"/>
                      </a:lnTo>
                      <a:lnTo>
                        <a:pt x="615" y="0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73" name="Freeform 1074"/>
                <p:cNvSpPr>
                  <a:spLocks/>
                </p:cNvSpPr>
                <p:nvPr/>
              </p:nvSpPr>
              <p:spPr bwMode="auto">
                <a:xfrm>
                  <a:off x="1734" y="2587"/>
                  <a:ext cx="1494" cy="394"/>
                </a:xfrm>
                <a:custGeom>
                  <a:avLst/>
                  <a:gdLst>
                    <a:gd name="T0" fmla="*/ 0 w 2216"/>
                    <a:gd name="T1" fmla="*/ 0 h 550"/>
                    <a:gd name="T2" fmla="*/ 1 w 2216"/>
                    <a:gd name="T3" fmla="*/ 1 h 550"/>
                    <a:gd name="T4" fmla="*/ 28 w 2216"/>
                    <a:gd name="T5" fmla="*/ 14 h 550"/>
                    <a:gd name="T6" fmla="*/ 28 w 2216"/>
                    <a:gd name="T7" fmla="*/ 12 h 550"/>
                    <a:gd name="T8" fmla="*/ 0 w 2216"/>
                    <a:gd name="T9" fmla="*/ 0 h 5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16"/>
                    <a:gd name="T16" fmla="*/ 0 h 550"/>
                    <a:gd name="T17" fmla="*/ 2216 w 2216"/>
                    <a:gd name="T18" fmla="*/ 550 h 5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16" h="550">
                      <a:moveTo>
                        <a:pt x="0" y="0"/>
                      </a:moveTo>
                      <a:lnTo>
                        <a:pt x="9" y="57"/>
                      </a:lnTo>
                      <a:lnTo>
                        <a:pt x="2164" y="550"/>
                      </a:lnTo>
                      <a:lnTo>
                        <a:pt x="2216" y="4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174" name="Group 1075"/>
                <p:cNvGrpSpPr>
                  <a:grpSpLocks/>
                </p:cNvGrpSpPr>
                <p:nvPr/>
              </p:nvGrpSpPr>
              <p:grpSpPr bwMode="auto">
                <a:xfrm>
                  <a:off x="1709" y="3008"/>
                  <a:ext cx="507" cy="234"/>
                  <a:chOff x="1740" y="2642"/>
                  <a:chExt cx="752" cy="327"/>
                </a:xfrm>
              </p:grpSpPr>
              <p:sp>
                <p:nvSpPr>
                  <p:cNvPr id="181" name="Freeform 1076"/>
                  <p:cNvSpPr>
                    <a:spLocks/>
                  </p:cNvSpPr>
                  <p:nvPr/>
                </p:nvSpPr>
                <p:spPr bwMode="auto">
                  <a:xfrm>
                    <a:off x="1740" y="2642"/>
                    <a:ext cx="752" cy="327"/>
                  </a:xfrm>
                  <a:custGeom>
                    <a:avLst/>
                    <a:gdLst>
                      <a:gd name="T0" fmla="*/ 293 w 752"/>
                      <a:gd name="T1" fmla="*/ 0 h 327"/>
                      <a:gd name="T2" fmla="*/ 752 w 752"/>
                      <a:gd name="T3" fmla="*/ 124 h 327"/>
                      <a:gd name="T4" fmla="*/ 470 w 752"/>
                      <a:gd name="T5" fmla="*/ 327 h 327"/>
                      <a:gd name="T6" fmla="*/ 0 w 752"/>
                      <a:gd name="T7" fmla="*/ 183 h 327"/>
                      <a:gd name="T8" fmla="*/ 293 w 752"/>
                      <a:gd name="T9" fmla="*/ 0 h 3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52"/>
                      <a:gd name="T16" fmla="*/ 0 h 327"/>
                      <a:gd name="T17" fmla="*/ 752 w 752"/>
                      <a:gd name="T18" fmla="*/ 327 h 3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52" h="327">
                        <a:moveTo>
                          <a:pt x="293" y="0"/>
                        </a:moveTo>
                        <a:lnTo>
                          <a:pt x="752" y="124"/>
                        </a:lnTo>
                        <a:lnTo>
                          <a:pt x="470" y="327"/>
                        </a:lnTo>
                        <a:lnTo>
                          <a:pt x="0" y="183"/>
                        </a:lnTo>
                        <a:lnTo>
                          <a:pt x="293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82" name="Freeform 1077"/>
                  <p:cNvSpPr>
                    <a:spLocks/>
                  </p:cNvSpPr>
                  <p:nvPr/>
                </p:nvSpPr>
                <p:spPr bwMode="auto">
                  <a:xfrm>
                    <a:off x="1754" y="2649"/>
                    <a:ext cx="726" cy="311"/>
                  </a:xfrm>
                  <a:custGeom>
                    <a:avLst/>
                    <a:gdLst>
                      <a:gd name="T0" fmla="*/ 282 w 726"/>
                      <a:gd name="T1" fmla="*/ 0 h 311"/>
                      <a:gd name="T2" fmla="*/ 726 w 726"/>
                      <a:gd name="T3" fmla="*/ 119 h 311"/>
                      <a:gd name="T4" fmla="*/ 457 w 726"/>
                      <a:gd name="T5" fmla="*/ 311 h 311"/>
                      <a:gd name="T6" fmla="*/ 0 w 726"/>
                      <a:gd name="T7" fmla="*/ 173 h 311"/>
                      <a:gd name="T8" fmla="*/ 282 w 726"/>
                      <a:gd name="T9" fmla="*/ 0 h 3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6"/>
                      <a:gd name="T16" fmla="*/ 0 h 311"/>
                      <a:gd name="T17" fmla="*/ 726 w 726"/>
                      <a:gd name="T18" fmla="*/ 311 h 3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6" h="311">
                        <a:moveTo>
                          <a:pt x="282" y="0"/>
                        </a:moveTo>
                        <a:lnTo>
                          <a:pt x="726" y="119"/>
                        </a:lnTo>
                        <a:lnTo>
                          <a:pt x="457" y="311"/>
                        </a:lnTo>
                        <a:lnTo>
                          <a:pt x="0" y="173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4D4D4D"/>
                      </a:gs>
                      <a:gs pos="100000">
                        <a:srgbClr val="DDDDDD"/>
                      </a:gs>
                    </a:gsLst>
                    <a:lin ang="189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83" name="Freeform 1078"/>
                  <p:cNvSpPr>
                    <a:spLocks/>
                  </p:cNvSpPr>
                  <p:nvPr/>
                </p:nvSpPr>
                <p:spPr bwMode="auto">
                  <a:xfrm>
                    <a:off x="1808" y="2770"/>
                    <a:ext cx="258" cy="100"/>
                  </a:xfrm>
                  <a:custGeom>
                    <a:avLst/>
                    <a:gdLst>
                      <a:gd name="T0" fmla="*/ 0 w 258"/>
                      <a:gd name="T1" fmla="*/ 44 h 100"/>
                      <a:gd name="T2" fmla="*/ 75 w 258"/>
                      <a:gd name="T3" fmla="*/ 0 h 100"/>
                      <a:gd name="T4" fmla="*/ 258 w 258"/>
                      <a:gd name="T5" fmla="*/ 50 h 100"/>
                      <a:gd name="T6" fmla="*/ 183 w 258"/>
                      <a:gd name="T7" fmla="*/ 100 h 100"/>
                      <a:gd name="T8" fmla="*/ 0 w 258"/>
                      <a:gd name="T9" fmla="*/ 44 h 1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0"/>
                      <a:gd name="T17" fmla="*/ 258 w 258"/>
                      <a:gd name="T18" fmla="*/ 100 h 1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0">
                        <a:moveTo>
                          <a:pt x="0" y="44"/>
                        </a:moveTo>
                        <a:lnTo>
                          <a:pt x="75" y="0"/>
                        </a:lnTo>
                        <a:lnTo>
                          <a:pt x="258" y="50"/>
                        </a:lnTo>
                        <a:lnTo>
                          <a:pt x="183" y="10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84" name="Freeform 1079"/>
                  <p:cNvSpPr>
                    <a:spLocks/>
                  </p:cNvSpPr>
                  <p:nvPr/>
                </p:nvSpPr>
                <p:spPr bwMode="auto">
                  <a:xfrm>
                    <a:off x="1799" y="2816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85" name="Freeform 1080"/>
                  <p:cNvSpPr>
                    <a:spLocks/>
                  </p:cNvSpPr>
                  <p:nvPr/>
                </p:nvSpPr>
                <p:spPr bwMode="auto">
                  <a:xfrm>
                    <a:off x="2020" y="2834"/>
                    <a:ext cx="258" cy="102"/>
                  </a:xfrm>
                  <a:custGeom>
                    <a:avLst/>
                    <a:gdLst>
                      <a:gd name="T0" fmla="*/ 0 w 258"/>
                      <a:gd name="T1" fmla="*/ 46 h 102"/>
                      <a:gd name="T2" fmla="*/ 71 w 258"/>
                      <a:gd name="T3" fmla="*/ 0 h 102"/>
                      <a:gd name="T4" fmla="*/ 258 w 258"/>
                      <a:gd name="T5" fmla="*/ 52 h 102"/>
                      <a:gd name="T6" fmla="*/ 183 w 258"/>
                      <a:gd name="T7" fmla="*/ 102 h 102"/>
                      <a:gd name="T8" fmla="*/ 0 w 258"/>
                      <a:gd name="T9" fmla="*/ 46 h 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2"/>
                      <a:gd name="T17" fmla="*/ 258 w 258"/>
                      <a:gd name="T18" fmla="*/ 102 h 10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2">
                        <a:moveTo>
                          <a:pt x="0" y="46"/>
                        </a:moveTo>
                        <a:lnTo>
                          <a:pt x="71" y="0"/>
                        </a:lnTo>
                        <a:lnTo>
                          <a:pt x="258" y="52"/>
                        </a:lnTo>
                        <a:lnTo>
                          <a:pt x="183" y="102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86" name="Freeform 1081"/>
                  <p:cNvSpPr>
                    <a:spLocks/>
                  </p:cNvSpPr>
                  <p:nvPr/>
                </p:nvSpPr>
                <p:spPr bwMode="auto">
                  <a:xfrm>
                    <a:off x="2011" y="2882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175" name="Freeform 1082"/>
                <p:cNvSpPr>
                  <a:spLocks/>
                </p:cNvSpPr>
                <p:nvPr/>
              </p:nvSpPr>
              <p:spPr bwMode="auto">
                <a:xfrm>
                  <a:off x="2577" y="3043"/>
                  <a:ext cx="614" cy="514"/>
                </a:xfrm>
                <a:custGeom>
                  <a:avLst/>
                  <a:gdLst>
                    <a:gd name="T0" fmla="*/ 1 w 990"/>
                    <a:gd name="T1" fmla="*/ 6 h 792"/>
                    <a:gd name="T2" fmla="*/ 6 w 990"/>
                    <a:gd name="T3" fmla="*/ 0 h 792"/>
                    <a:gd name="T4" fmla="*/ 6 w 990"/>
                    <a:gd name="T5" fmla="*/ 1 h 792"/>
                    <a:gd name="T6" fmla="*/ 0 w 990"/>
                    <a:gd name="T7" fmla="*/ 6 h 792"/>
                    <a:gd name="T8" fmla="*/ 1 w 990"/>
                    <a:gd name="T9" fmla="*/ 6 h 7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0"/>
                    <a:gd name="T16" fmla="*/ 0 h 792"/>
                    <a:gd name="T17" fmla="*/ 990 w 990"/>
                    <a:gd name="T18" fmla="*/ 792 h 7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0" h="792">
                      <a:moveTo>
                        <a:pt x="3" y="738"/>
                      </a:moveTo>
                      <a:lnTo>
                        <a:pt x="990" y="0"/>
                      </a:lnTo>
                      <a:lnTo>
                        <a:pt x="987" y="60"/>
                      </a:lnTo>
                      <a:lnTo>
                        <a:pt x="0" y="792"/>
                      </a:lnTo>
                      <a:lnTo>
                        <a:pt x="3" y="738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76" name="Freeform 1083"/>
                <p:cNvSpPr>
                  <a:spLocks/>
                </p:cNvSpPr>
                <p:nvPr/>
              </p:nvSpPr>
              <p:spPr bwMode="auto">
                <a:xfrm>
                  <a:off x="1010" y="3084"/>
                  <a:ext cx="1571" cy="469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14 w 2532"/>
                    <a:gd name="T5" fmla="*/ 6 h 723"/>
                    <a:gd name="T6" fmla="*/ 14 w 2532"/>
                    <a:gd name="T7" fmla="*/ 6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77" name="Freeform 1084"/>
                <p:cNvSpPr>
                  <a:spLocks/>
                </p:cNvSpPr>
                <p:nvPr/>
              </p:nvSpPr>
              <p:spPr bwMode="auto">
                <a:xfrm>
                  <a:off x="1011" y="2998"/>
                  <a:ext cx="17" cy="95"/>
                </a:xfrm>
                <a:custGeom>
                  <a:avLst/>
                  <a:gdLst>
                    <a:gd name="T0" fmla="*/ 1 w 26"/>
                    <a:gd name="T1" fmla="*/ 1 h 147"/>
                    <a:gd name="T2" fmla="*/ 1 w 26"/>
                    <a:gd name="T3" fmla="*/ 1 h 147"/>
                    <a:gd name="T4" fmla="*/ 0 w 26"/>
                    <a:gd name="T5" fmla="*/ 1 h 147"/>
                    <a:gd name="T6" fmla="*/ 1 w 26"/>
                    <a:gd name="T7" fmla="*/ 0 h 147"/>
                    <a:gd name="T8" fmla="*/ 1 w 26"/>
                    <a:gd name="T9" fmla="*/ 1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147"/>
                    <a:gd name="T17" fmla="*/ 26 w 26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147">
                      <a:moveTo>
                        <a:pt x="26" y="10"/>
                      </a:moveTo>
                      <a:lnTo>
                        <a:pt x="23" y="147"/>
                      </a:lnTo>
                      <a:lnTo>
                        <a:pt x="0" y="144"/>
                      </a:lnTo>
                      <a:lnTo>
                        <a:pt x="3" y="0"/>
                      </a:lnTo>
                      <a:lnTo>
                        <a:pt x="26" y="1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78" name="Freeform 1085"/>
                <p:cNvSpPr>
                  <a:spLocks/>
                </p:cNvSpPr>
                <p:nvPr/>
              </p:nvSpPr>
              <p:spPr bwMode="auto">
                <a:xfrm>
                  <a:off x="1012" y="2611"/>
                  <a:ext cx="730" cy="393"/>
                </a:xfrm>
                <a:custGeom>
                  <a:avLst/>
                  <a:gdLst>
                    <a:gd name="T0" fmla="*/ 6 w 1176"/>
                    <a:gd name="T1" fmla="*/ 0 h 606"/>
                    <a:gd name="T2" fmla="*/ 0 w 1176"/>
                    <a:gd name="T3" fmla="*/ 5 h 606"/>
                    <a:gd name="T4" fmla="*/ 1 w 1176"/>
                    <a:gd name="T5" fmla="*/ 5 h 606"/>
                    <a:gd name="T6" fmla="*/ 6 w 1176"/>
                    <a:gd name="T7" fmla="*/ 1 h 606"/>
                    <a:gd name="T8" fmla="*/ 6 w 1176"/>
                    <a:gd name="T9" fmla="*/ 0 h 6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76"/>
                    <a:gd name="T16" fmla="*/ 0 h 606"/>
                    <a:gd name="T17" fmla="*/ 1176 w 1176"/>
                    <a:gd name="T18" fmla="*/ 606 h 6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76" h="606">
                      <a:moveTo>
                        <a:pt x="1170" y="0"/>
                      </a:moveTo>
                      <a:lnTo>
                        <a:pt x="0" y="597"/>
                      </a:lnTo>
                      <a:lnTo>
                        <a:pt x="30" y="606"/>
                      </a:lnTo>
                      <a:lnTo>
                        <a:pt x="1176" y="18"/>
                      </a:lnTo>
                      <a:lnTo>
                        <a:pt x="1170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79" name="Freeform 1086"/>
                <p:cNvSpPr>
                  <a:spLocks/>
                </p:cNvSpPr>
                <p:nvPr/>
              </p:nvSpPr>
              <p:spPr bwMode="auto">
                <a:xfrm>
                  <a:off x="1061" y="3018"/>
                  <a:ext cx="1490" cy="451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7 w 2532"/>
                    <a:gd name="T5" fmla="*/ 4 h 723"/>
                    <a:gd name="T6" fmla="*/ 7 w 2532"/>
                    <a:gd name="T7" fmla="*/ 4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80" name="Freeform 1087"/>
                <p:cNvSpPr>
                  <a:spLocks/>
                </p:cNvSpPr>
                <p:nvPr/>
              </p:nvSpPr>
              <p:spPr bwMode="auto">
                <a:xfrm flipV="1">
                  <a:off x="2549" y="2986"/>
                  <a:ext cx="608" cy="467"/>
                </a:xfrm>
                <a:custGeom>
                  <a:avLst/>
                  <a:gdLst>
                    <a:gd name="T0" fmla="*/ 0 w 2532"/>
                    <a:gd name="T1" fmla="*/ 0 h 723"/>
                    <a:gd name="T2" fmla="*/ 0 w 2532"/>
                    <a:gd name="T3" fmla="*/ 0 h 723"/>
                    <a:gd name="T4" fmla="*/ 0 w 2532"/>
                    <a:gd name="T5" fmla="*/ 6 h 723"/>
                    <a:gd name="T6" fmla="*/ 0 w 2532"/>
                    <a:gd name="T7" fmla="*/ 6 h 723"/>
                    <a:gd name="T8" fmla="*/ 0 w 2532"/>
                    <a:gd name="T9" fmla="*/ 1 h 723"/>
                    <a:gd name="T10" fmla="*/ 0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113" name="Group 1114"/>
              <p:cNvGrpSpPr>
                <a:grpSpLocks/>
              </p:cNvGrpSpPr>
              <p:nvPr/>
            </p:nvGrpSpPr>
            <p:grpSpPr bwMode="auto">
              <a:xfrm>
                <a:off x="5918606" y="3666477"/>
                <a:ext cx="346663" cy="330764"/>
                <a:chOff x="877" y="1008"/>
                <a:chExt cx="2747" cy="2591"/>
              </a:xfrm>
            </p:grpSpPr>
            <p:pic>
              <p:nvPicPr>
                <p:cNvPr id="141" name="Picture 1115" descr="antenna_stylized"/>
                <p:cNvPicPr>
                  <a:picLocks noChangeAspect="1" noChangeArrowheads="1"/>
                </p:cNvPicPr>
                <p:nvPr/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" y="1008"/>
                  <a:ext cx="2725" cy="1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2" name="Picture 1116" descr="laptop_keyboard"/>
                <p:cNvPicPr>
                  <a:picLocks noChangeAspect="1" noChangeArrowheads="1"/>
                </p:cNvPicPr>
                <p:nvPr/>
              </p:nvPicPr>
              <p:blipFill>
                <a:blip r:embed="rId2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9064" flipH="1">
                  <a:off x="1009" y="2586"/>
                  <a:ext cx="2245" cy="1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" name="Freeform 1117"/>
                <p:cNvSpPr>
                  <a:spLocks/>
                </p:cNvSpPr>
                <p:nvPr/>
              </p:nvSpPr>
              <p:spPr bwMode="auto">
                <a:xfrm>
                  <a:off x="1753" y="1603"/>
                  <a:ext cx="1807" cy="1322"/>
                </a:xfrm>
                <a:custGeom>
                  <a:avLst/>
                  <a:gdLst>
                    <a:gd name="T0" fmla="*/ 2 w 2982"/>
                    <a:gd name="T1" fmla="*/ 0 h 2442"/>
                    <a:gd name="T2" fmla="*/ 0 w 2982"/>
                    <a:gd name="T3" fmla="*/ 2 h 2442"/>
                    <a:gd name="T4" fmla="*/ 10 w 2982"/>
                    <a:gd name="T5" fmla="*/ 3 h 2442"/>
                    <a:gd name="T6" fmla="*/ 12 w 2982"/>
                    <a:gd name="T7" fmla="*/ 1 h 2442"/>
                    <a:gd name="T8" fmla="*/ 2 w 2982"/>
                    <a:gd name="T9" fmla="*/ 0 h 24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2"/>
                    <a:gd name="T16" fmla="*/ 0 h 2442"/>
                    <a:gd name="T17" fmla="*/ 2982 w 2982"/>
                    <a:gd name="T18" fmla="*/ 2442 h 24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2" h="2442">
                      <a:moveTo>
                        <a:pt x="540" y="0"/>
                      </a:moveTo>
                      <a:lnTo>
                        <a:pt x="0" y="1734"/>
                      </a:lnTo>
                      <a:lnTo>
                        <a:pt x="2394" y="2442"/>
                      </a:lnTo>
                      <a:lnTo>
                        <a:pt x="2982" y="318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pic>
              <p:nvPicPr>
                <p:cNvPr id="144" name="Picture 1118" descr="screen"/>
                <p:cNvPicPr>
                  <a:picLocks noChangeAspect="1" noChangeArrowheads="1"/>
                </p:cNvPicPr>
                <p:nvPr/>
              </p:nvPicPr>
              <p:blipFill>
                <a:blip r:embed="rId2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2" y="1637"/>
                  <a:ext cx="1642" cy="1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5" name="Freeform 1119"/>
                <p:cNvSpPr>
                  <a:spLocks/>
                </p:cNvSpPr>
                <p:nvPr/>
              </p:nvSpPr>
              <p:spPr bwMode="auto">
                <a:xfrm>
                  <a:off x="2082" y="1564"/>
                  <a:ext cx="1531" cy="246"/>
                </a:xfrm>
                <a:custGeom>
                  <a:avLst/>
                  <a:gdLst>
                    <a:gd name="T0" fmla="*/ 1 w 2528"/>
                    <a:gd name="T1" fmla="*/ 0 h 455"/>
                    <a:gd name="T2" fmla="*/ 10 w 2528"/>
                    <a:gd name="T3" fmla="*/ 1 h 455"/>
                    <a:gd name="T4" fmla="*/ 10 w 2528"/>
                    <a:gd name="T5" fmla="*/ 1 h 455"/>
                    <a:gd name="T6" fmla="*/ 0 w 2528"/>
                    <a:gd name="T7" fmla="*/ 1 h 455"/>
                    <a:gd name="T8" fmla="*/ 1 w 2528"/>
                    <a:gd name="T9" fmla="*/ 0 h 4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28"/>
                    <a:gd name="T16" fmla="*/ 0 h 455"/>
                    <a:gd name="T17" fmla="*/ 2528 w 2528"/>
                    <a:gd name="T18" fmla="*/ 455 h 4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28" h="455">
                      <a:moveTo>
                        <a:pt x="14" y="0"/>
                      </a:moveTo>
                      <a:lnTo>
                        <a:pt x="2528" y="341"/>
                      </a:lnTo>
                      <a:lnTo>
                        <a:pt x="2480" y="455"/>
                      </a:lnTo>
                      <a:lnTo>
                        <a:pt x="0" y="8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46" name="Freeform 1120"/>
                <p:cNvSpPr>
                  <a:spLocks/>
                </p:cNvSpPr>
                <p:nvPr/>
              </p:nvSpPr>
              <p:spPr bwMode="auto">
                <a:xfrm>
                  <a:off x="1737" y="1562"/>
                  <a:ext cx="425" cy="1024"/>
                </a:xfrm>
                <a:custGeom>
                  <a:avLst/>
                  <a:gdLst>
                    <a:gd name="T0" fmla="*/ 2 w 702"/>
                    <a:gd name="T1" fmla="*/ 0 h 1893"/>
                    <a:gd name="T2" fmla="*/ 0 w 702"/>
                    <a:gd name="T3" fmla="*/ 2 h 1893"/>
                    <a:gd name="T4" fmla="*/ 1 w 702"/>
                    <a:gd name="T5" fmla="*/ 2 h 1893"/>
                    <a:gd name="T6" fmla="*/ 3 w 702"/>
                    <a:gd name="T7" fmla="*/ 1 h 1893"/>
                    <a:gd name="T8" fmla="*/ 2 w 702"/>
                    <a:gd name="T9" fmla="*/ 0 h 18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2"/>
                    <a:gd name="T16" fmla="*/ 0 h 1893"/>
                    <a:gd name="T17" fmla="*/ 702 w 702"/>
                    <a:gd name="T18" fmla="*/ 1893 h 18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2" h="1893">
                      <a:moveTo>
                        <a:pt x="579" y="0"/>
                      </a:moveTo>
                      <a:lnTo>
                        <a:pt x="0" y="1869"/>
                      </a:lnTo>
                      <a:lnTo>
                        <a:pt x="114" y="1893"/>
                      </a:lnTo>
                      <a:lnTo>
                        <a:pt x="702" y="51"/>
                      </a:lnTo>
                      <a:lnTo>
                        <a:pt x="579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47" name="Freeform 1121"/>
                <p:cNvSpPr>
                  <a:spLocks/>
                </p:cNvSpPr>
                <p:nvPr/>
              </p:nvSpPr>
              <p:spPr bwMode="auto">
                <a:xfrm>
                  <a:off x="3144" y="1745"/>
                  <a:ext cx="458" cy="1182"/>
                </a:xfrm>
                <a:custGeom>
                  <a:avLst/>
                  <a:gdLst>
                    <a:gd name="T0" fmla="*/ 3 w 756"/>
                    <a:gd name="T1" fmla="*/ 0 h 2184"/>
                    <a:gd name="T2" fmla="*/ 1 w 756"/>
                    <a:gd name="T3" fmla="*/ 3 h 2184"/>
                    <a:gd name="T4" fmla="*/ 0 w 756"/>
                    <a:gd name="T5" fmla="*/ 3 h 2184"/>
                    <a:gd name="T6" fmla="*/ 2 w 756"/>
                    <a:gd name="T7" fmla="*/ 1 h 2184"/>
                    <a:gd name="T8" fmla="*/ 3 w 756"/>
                    <a:gd name="T9" fmla="*/ 0 h 21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6"/>
                    <a:gd name="T16" fmla="*/ 0 h 2184"/>
                    <a:gd name="T17" fmla="*/ 756 w 756"/>
                    <a:gd name="T18" fmla="*/ 2184 h 21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6" h="2184">
                      <a:moveTo>
                        <a:pt x="756" y="0"/>
                      </a:moveTo>
                      <a:lnTo>
                        <a:pt x="138" y="2184"/>
                      </a:lnTo>
                      <a:lnTo>
                        <a:pt x="0" y="2148"/>
                      </a:lnTo>
                      <a:lnTo>
                        <a:pt x="606" y="78"/>
                      </a:lnTo>
                      <a:lnTo>
                        <a:pt x="756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48" name="Freeform 1122"/>
                <p:cNvSpPr>
                  <a:spLocks/>
                </p:cNvSpPr>
                <p:nvPr/>
              </p:nvSpPr>
              <p:spPr bwMode="auto">
                <a:xfrm>
                  <a:off x="1732" y="2534"/>
                  <a:ext cx="1680" cy="399"/>
                </a:xfrm>
                <a:custGeom>
                  <a:avLst/>
                  <a:gdLst>
                    <a:gd name="T0" fmla="*/ 1 w 2773"/>
                    <a:gd name="T1" fmla="*/ 0 h 738"/>
                    <a:gd name="T2" fmla="*/ 0 w 2773"/>
                    <a:gd name="T3" fmla="*/ 1 h 738"/>
                    <a:gd name="T4" fmla="*/ 10 w 2773"/>
                    <a:gd name="T5" fmla="*/ 1 h 738"/>
                    <a:gd name="T6" fmla="*/ 10 w 2773"/>
                    <a:gd name="T7" fmla="*/ 1 h 738"/>
                    <a:gd name="T8" fmla="*/ 1 w 2773"/>
                    <a:gd name="T9" fmla="*/ 0 h 7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73"/>
                    <a:gd name="T16" fmla="*/ 0 h 738"/>
                    <a:gd name="T17" fmla="*/ 2773 w 2773"/>
                    <a:gd name="T18" fmla="*/ 738 h 7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73" h="738">
                      <a:moveTo>
                        <a:pt x="33" y="0"/>
                      </a:moveTo>
                      <a:lnTo>
                        <a:pt x="0" y="99"/>
                      </a:lnTo>
                      <a:lnTo>
                        <a:pt x="2436" y="738"/>
                      </a:lnTo>
                      <a:cubicBezTo>
                        <a:pt x="2499" y="501"/>
                        <a:pt x="2773" y="727"/>
                        <a:pt x="2373" y="603"/>
                      </a:cubicBezTo>
                      <a:lnTo>
                        <a:pt x="3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CC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49" name="Freeform 1123"/>
                <p:cNvSpPr>
                  <a:spLocks/>
                </p:cNvSpPr>
                <p:nvPr/>
              </p:nvSpPr>
              <p:spPr bwMode="auto">
                <a:xfrm>
                  <a:off x="3195" y="1755"/>
                  <a:ext cx="429" cy="1187"/>
                </a:xfrm>
                <a:custGeom>
                  <a:avLst/>
                  <a:gdLst>
                    <a:gd name="T0" fmla="*/ 8 w 637"/>
                    <a:gd name="T1" fmla="*/ 0 h 1659"/>
                    <a:gd name="T2" fmla="*/ 8 w 637"/>
                    <a:gd name="T3" fmla="*/ 0 h 1659"/>
                    <a:gd name="T4" fmla="*/ 1 w 637"/>
                    <a:gd name="T5" fmla="*/ 42 h 1659"/>
                    <a:gd name="T6" fmla="*/ 0 w 637"/>
                    <a:gd name="T7" fmla="*/ 41 h 1659"/>
                    <a:gd name="T8" fmla="*/ 8 w 637"/>
                    <a:gd name="T9" fmla="*/ 0 h 16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7"/>
                    <a:gd name="T16" fmla="*/ 0 h 1659"/>
                    <a:gd name="T17" fmla="*/ 637 w 637"/>
                    <a:gd name="T18" fmla="*/ 1659 h 16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7" h="1659">
                      <a:moveTo>
                        <a:pt x="615" y="0"/>
                      </a:moveTo>
                      <a:lnTo>
                        <a:pt x="637" y="0"/>
                      </a:lnTo>
                      <a:lnTo>
                        <a:pt x="68" y="1659"/>
                      </a:lnTo>
                      <a:lnTo>
                        <a:pt x="0" y="1647"/>
                      </a:lnTo>
                      <a:lnTo>
                        <a:pt x="615" y="0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0" name="Freeform 1124"/>
                <p:cNvSpPr>
                  <a:spLocks/>
                </p:cNvSpPr>
                <p:nvPr/>
              </p:nvSpPr>
              <p:spPr bwMode="auto">
                <a:xfrm>
                  <a:off x="1734" y="2587"/>
                  <a:ext cx="1494" cy="394"/>
                </a:xfrm>
                <a:custGeom>
                  <a:avLst/>
                  <a:gdLst>
                    <a:gd name="T0" fmla="*/ 0 w 2216"/>
                    <a:gd name="T1" fmla="*/ 0 h 550"/>
                    <a:gd name="T2" fmla="*/ 1 w 2216"/>
                    <a:gd name="T3" fmla="*/ 1 h 550"/>
                    <a:gd name="T4" fmla="*/ 28 w 2216"/>
                    <a:gd name="T5" fmla="*/ 14 h 550"/>
                    <a:gd name="T6" fmla="*/ 28 w 2216"/>
                    <a:gd name="T7" fmla="*/ 12 h 550"/>
                    <a:gd name="T8" fmla="*/ 0 w 2216"/>
                    <a:gd name="T9" fmla="*/ 0 h 5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16"/>
                    <a:gd name="T16" fmla="*/ 0 h 550"/>
                    <a:gd name="T17" fmla="*/ 2216 w 2216"/>
                    <a:gd name="T18" fmla="*/ 550 h 5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16" h="550">
                      <a:moveTo>
                        <a:pt x="0" y="0"/>
                      </a:moveTo>
                      <a:lnTo>
                        <a:pt x="9" y="57"/>
                      </a:lnTo>
                      <a:lnTo>
                        <a:pt x="2164" y="550"/>
                      </a:lnTo>
                      <a:lnTo>
                        <a:pt x="2216" y="4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151" name="Group 1125"/>
                <p:cNvGrpSpPr>
                  <a:grpSpLocks/>
                </p:cNvGrpSpPr>
                <p:nvPr/>
              </p:nvGrpSpPr>
              <p:grpSpPr bwMode="auto">
                <a:xfrm>
                  <a:off x="1709" y="3008"/>
                  <a:ext cx="507" cy="234"/>
                  <a:chOff x="1740" y="2642"/>
                  <a:chExt cx="752" cy="327"/>
                </a:xfrm>
              </p:grpSpPr>
              <p:sp>
                <p:nvSpPr>
                  <p:cNvPr id="158" name="Freeform 1126"/>
                  <p:cNvSpPr>
                    <a:spLocks/>
                  </p:cNvSpPr>
                  <p:nvPr/>
                </p:nvSpPr>
                <p:spPr bwMode="auto">
                  <a:xfrm>
                    <a:off x="1740" y="2642"/>
                    <a:ext cx="752" cy="327"/>
                  </a:xfrm>
                  <a:custGeom>
                    <a:avLst/>
                    <a:gdLst>
                      <a:gd name="T0" fmla="*/ 293 w 752"/>
                      <a:gd name="T1" fmla="*/ 0 h 327"/>
                      <a:gd name="T2" fmla="*/ 752 w 752"/>
                      <a:gd name="T3" fmla="*/ 124 h 327"/>
                      <a:gd name="T4" fmla="*/ 470 w 752"/>
                      <a:gd name="T5" fmla="*/ 327 h 327"/>
                      <a:gd name="T6" fmla="*/ 0 w 752"/>
                      <a:gd name="T7" fmla="*/ 183 h 327"/>
                      <a:gd name="T8" fmla="*/ 293 w 752"/>
                      <a:gd name="T9" fmla="*/ 0 h 3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52"/>
                      <a:gd name="T16" fmla="*/ 0 h 327"/>
                      <a:gd name="T17" fmla="*/ 752 w 752"/>
                      <a:gd name="T18" fmla="*/ 327 h 3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52" h="327">
                        <a:moveTo>
                          <a:pt x="293" y="0"/>
                        </a:moveTo>
                        <a:lnTo>
                          <a:pt x="752" y="124"/>
                        </a:lnTo>
                        <a:lnTo>
                          <a:pt x="470" y="327"/>
                        </a:lnTo>
                        <a:lnTo>
                          <a:pt x="0" y="183"/>
                        </a:lnTo>
                        <a:lnTo>
                          <a:pt x="293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59" name="Freeform 1127"/>
                  <p:cNvSpPr>
                    <a:spLocks/>
                  </p:cNvSpPr>
                  <p:nvPr/>
                </p:nvSpPr>
                <p:spPr bwMode="auto">
                  <a:xfrm>
                    <a:off x="1754" y="2649"/>
                    <a:ext cx="726" cy="311"/>
                  </a:xfrm>
                  <a:custGeom>
                    <a:avLst/>
                    <a:gdLst>
                      <a:gd name="T0" fmla="*/ 282 w 726"/>
                      <a:gd name="T1" fmla="*/ 0 h 311"/>
                      <a:gd name="T2" fmla="*/ 726 w 726"/>
                      <a:gd name="T3" fmla="*/ 119 h 311"/>
                      <a:gd name="T4" fmla="*/ 457 w 726"/>
                      <a:gd name="T5" fmla="*/ 311 h 311"/>
                      <a:gd name="T6" fmla="*/ 0 w 726"/>
                      <a:gd name="T7" fmla="*/ 173 h 311"/>
                      <a:gd name="T8" fmla="*/ 282 w 726"/>
                      <a:gd name="T9" fmla="*/ 0 h 3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6"/>
                      <a:gd name="T16" fmla="*/ 0 h 311"/>
                      <a:gd name="T17" fmla="*/ 726 w 726"/>
                      <a:gd name="T18" fmla="*/ 311 h 3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6" h="311">
                        <a:moveTo>
                          <a:pt x="282" y="0"/>
                        </a:moveTo>
                        <a:lnTo>
                          <a:pt x="726" y="119"/>
                        </a:lnTo>
                        <a:lnTo>
                          <a:pt x="457" y="311"/>
                        </a:lnTo>
                        <a:lnTo>
                          <a:pt x="0" y="173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4D4D4D"/>
                      </a:gs>
                      <a:gs pos="100000">
                        <a:srgbClr val="DDDDDD"/>
                      </a:gs>
                    </a:gsLst>
                    <a:lin ang="189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60" name="Freeform 1128"/>
                  <p:cNvSpPr>
                    <a:spLocks/>
                  </p:cNvSpPr>
                  <p:nvPr/>
                </p:nvSpPr>
                <p:spPr bwMode="auto">
                  <a:xfrm>
                    <a:off x="1808" y="2770"/>
                    <a:ext cx="258" cy="100"/>
                  </a:xfrm>
                  <a:custGeom>
                    <a:avLst/>
                    <a:gdLst>
                      <a:gd name="T0" fmla="*/ 0 w 258"/>
                      <a:gd name="T1" fmla="*/ 44 h 100"/>
                      <a:gd name="T2" fmla="*/ 75 w 258"/>
                      <a:gd name="T3" fmla="*/ 0 h 100"/>
                      <a:gd name="T4" fmla="*/ 258 w 258"/>
                      <a:gd name="T5" fmla="*/ 50 h 100"/>
                      <a:gd name="T6" fmla="*/ 183 w 258"/>
                      <a:gd name="T7" fmla="*/ 100 h 100"/>
                      <a:gd name="T8" fmla="*/ 0 w 258"/>
                      <a:gd name="T9" fmla="*/ 44 h 1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0"/>
                      <a:gd name="T17" fmla="*/ 258 w 258"/>
                      <a:gd name="T18" fmla="*/ 100 h 1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0">
                        <a:moveTo>
                          <a:pt x="0" y="44"/>
                        </a:moveTo>
                        <a:lnTo>
                          <a:pt x="75" y="0"/>
                        </a:lnTo>
                        <a:lnTo>
                          <a:pt x="258" y="50"/>
                        </a:lnTo>
                        <a:lnTo>
                          <a:pt x="183" y="10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61" name="Freeform 1129"/>
                  <p:cNvSpPr>
                    <a:spLocks/>
                  </p:cNvSpPr>
                  <p:nvPr/>
                </p:nvSpPr>
                <p:spPr bwMode="auto">
                  <a:xfrm>
                    <a:off x="1799" y="2816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62" name="Freeform 1130"/>
                  <p:cNvSpPr>
                    <a:spLocks/>
                  </p:cNvSpPr>
                  <p:nvPr/>
                </p:nvSpPr>
                <p:spPr bwMode="auto">
                  <a:xfrm>
                    <a:off x="2020" y="2834"/>
                    <a:ext cx="258" cy="102"/>
                  </a:xfrm>
                  <a:custGeom>
                    <a:avLst/>
                    <a:gdLst>
                      <a:gd name="T0" fmla="*/ 0 w 258"/>
                      <a:gd name="T1" fmla="*/ 46 h 102"/>
                      <a:gd name="T2" fmla="*/ 71 w 258"/>
                      <a:gd name="T3" fmla="*/ 0 h 102"/>
                      <a:gd name="T4" fmla="*/ 258 w 258"/>
                      <a:gd name="T5" fmla="*/ 52 h 102"/>
                      <a:gd name="T6" fmla="*/ 183 w 258"/>
                      <a:gd name="T7" fmla="*/ 102 h 102"/>
                      <a:gd name="T8" fmla="*/ 0 w 258"/>
                      <a:gd name="T9" fmla="*/ 46 h 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2"/>
                      <a:gd name="T17" fmla="*/ 258 w 258"/>
                      <a:gd name="T18" fmla="*/ 102 h 10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2">
                        <a:moveTo>
                          <a:pt x="0" y="46"/>
                        </a:moveTo>
                        <a:lnTo>
                          <a:pt x="71" y="0"/>
                        </a:lnTo>
                        <a:lnTo>
                          <a:pt x="258" y="52"/>
                        </a:lnTo>
                        <a:lnTo>
                          <a:pt x="183" y="102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63" name="Freeform 1131"/>
                  <p:cNvSpPr>
                    <a:spLocks/>
                  </p:cNvSpPr>
                  <p:nvPr/>
                </p:nvSpPr>
                <p:spPr bwMode="auto">
                  <a:xfrm>
                    <a:off x="2011" y="2882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152" name="Freeform 1132"/>
                <p:cNvSpPr>
                  <a:spLocks/>
                </p:cNvSpPr>
                <p:nvPr/>
              </p:nvSpPr>
              <p:spPr bwMode="auto">
                <a:xfrm>
                  <a:off x="2577" y="3043"/>
                  <a:ext cx="614" cy="514"/>
                </a:xfrm>
                <a:custGeom>
                  <a:avLst/>
                  <a:gdLst>
                    <a:gd name="T0" fmla="*/ 1 w 990"/>
                    <a:gd name="T1" fmla="*/ 6 h 792"/>
                    <a:gd name="T2" fmla="*/ 6 w 990"/>
                    <a:gd name="T3" fmla="*/ 0 h 792"/>
                    <a:gd name="T4" fmla="*/ 6 w 990"/>
                    <a:gd name="T5" fmla="*/ 1 h 792"/>
                    <a:gd name="T6" fmla="*/ 0 w 990"/>
                    <a:gd name="T7" fmla="*/ 6 h 792"/>
                    <a:gd name="T8" fmla="*/ 1 w 990"/>
                    <a:gd name="T9" fmla="*/ 6 h 7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0"/>
                    <a:gd name="T16" fmla="*/ 0 h 792"/>
                    <a:gd name="T17" fmla="*/ 990 w 990"/>
                    <a:gd name="T18" fmla="*/ 792 h 7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0" h="792">
                      <a:moveTo>
                        <a:pt x="3" y="738"/>
                      </a:moveTo>
                      <a:lnTo>
                        <a:pt x="990" y="0"/>
                      </a:lnTo>
                      <a:lnTo>
                        <a:pt x="987" y="60"/>
                      </a:lnTo>
                      <a:lnTo>
                        <a:pt x="0" y="792"/>
                      </a:lnTo>
                      <a:lnTo>
                        <a:pt x="3" y="738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3" name="Freeform 1133"/>
                <p:cNvSpPr>
                  <a:spLocks/>
                </p:cNvSpPr>
                <p:nvPr/>
              </p:nvSpPr>
              <p:spPr bwMode="auto">
                <a:xfrm>
                  <a:off x="1010" y="3084"/>
                  <a:ext cx="1571" cy="469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14 w 2532"/>
                    <a:gd name="T5" fmla="*/ 6 h 723"/>
                    <a:gd name="T6" fmla="*/ 14 w 2532"/>
                    <a:gd name="T7" fmla="*/ 6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4" name="Freeform 1134"/>
                <p:cNvSpPr>
                  <a:spLocks/>
                </p:cNvSpPr>
                <p:nvPr/>
              </p:nvSpPr>
              <p:spPr bwMode="auto">
                <a:xfrm>
                  <a:off x="1011" y="2998"/>
                  <a:ext cx="17" cy="95"/>
                </a:xfrm>
                <a:custGeom>
                  <a:avLst/>
                  <a:gdLst>
                    <a:gd name="T0" fmla="*/ 1 w 26"/>
                    <a:gd name="T1" fmla="*/ 1 h 147"/>
                    <a:gd name="T2" fmla="*/ 1 w 26"/>
                    <a:gd name="T3" fmla="*/ 1 h 147"/>
                    <a:gd name="T4" fmla="*/ 0 w 26"/>
                    <a:gd name="T5" fmla="*/ 1 h 147"/>
                    <a:gd name="T6" fmla="*/ 1 w 26"/>
                    <a:gd name="T7" fmla="*/ 0 h 147"/>
                    <a:gd name="T8" fmla="*/ 1 w 26"/>
                    <a:gd name="T9" fmla="*/ 1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147"/>
                    <a:gd name="T17" fmla="*/ 26 w 26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147">
                      <a:moveTo>
                        <a:pt x="26" y="10"/>
                      </a:moveTo>
                      <a:lnTo>
                        <a:pt x="23" y="147"/>
                      </a:lnTo>
                      <a:lnTo>
                        <a:pt x="0" y="144"/>
                      </a:lnTo>
                      <a:lnTo>
                        <a:pt x="3" y="0"/>
                      </a:lnTo>
                      <a:lnTo>
                        <a:pt x="26" y="1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5" name="Freeform 1135"/>
                <p:cNvSpPr>
                  <a:spLocks/>
                </p:cNvSpPr>
                <p:nvPr/>
              </p:nvSpPr>
              <p:spPr bwMode="auto">
                <a:xfrm>
                  <a:off x="1012" y="2611"/>
                  <a:ext cx="730" cy="393"/>
                </a:xfrm>
                <a:custGeom>
                  <a:avLst/>
                  <a:gdLst>
                    <a:gd name="T0" fmla="*/ 6 w 1176"/>
                    <a:gd name="T1" fmla="*/ 0 h 606"/>
                    <a:gd name="T2" fmla="*/ 0 w 1176"/>
                    <a:gd name="T3" fmla="*/ 5 h 606"/>
                    <a:gd name="T4" fmla="*/ 1 w 1176"/>
                    <a:gd name="T5" fmla="*/ 5 h 606"/>
                    <a:gd name="T6" fmla="*/ 6 w 1176"/>
                    <a:gd name="T7" fmla="*/ 1 h 606"/>
                    <a:gd name="T8" fmla="*/ 6 w 1176"/>
                    <a:gd name="T9" fmla="*/ 0 h 6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76"/>
                    <a:gd name="T16" fmla="*/ 0 h 606"/>
                    <a:gd name="T17" fmla="*/ 1176 w 1176"/>
                    <a:gd name="T18" fmla="*/ 606 h 6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76" h="606">
                      <a:moveTo>
                        <a:pt x="1170" y="0"/>
                      </a:moveTo>
                      <a:lnTo>
                        <a:pt x="0" y="597"/>
                      </a:lnTo>
                      <a:lnTo>
                        <a:pt x="30" y="606"/>
                      </a:lnTo>
                      <a:lnTo>
                        <a:pt x="1176" y="18"/>
                      </a:lnTo>
                      <a:lnTo>
                        <a:pt x="1170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6" name="Freeform 1136"/>
                <p:cNvSpPr>
                  <a:spLocks/>
                </p:cNvSpPr>
                <p:nvPr/>
              </p:nvSpPr>
              <p:spPr bwMode="auto">
                <a:xfrm>
                  <a:off x="1061" y="3018"/>
                  <a:ext cx="1490" cy="451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7 w 2532"/>
                    <a:gd name="T5" fmla="*/ 4 h 723"/>
                    <a:gd name="T6" fmla="*/ 7 w 2532"/>
                    <a:gd name="T7" fmla="*/ 4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7" name="Freeform 1137"/>
                <p:cNvSpPr>
                  <a:spLocks/>
                </p:cNvSpPr>
                <p:nvPr/>
              </p:nvSpPr>
              <p:spPr bwMode="auto">
                <a:xfrm flipV="1">
                  <a:off x="2549" y="2986"/>
                  <a:ext cx="608" cy="467"/>
                </a:xfrm>
                <a:custGeom>
                  <a:avLst/>
                  <a:gdLst>
                    <a:gd name="T0" fmla="*/ 0 w 2532"/>
                    <a:gd name="T1" fmla="*/ 0 h 723"/>
                    <a:gd name="T2" fmla="*/ 0 w 2532"/>
                    <a:gd name="T3" fmla="*/ 0 h 723"/>
                    <a:gd name="T4" fmla="*/ 0 w 2532"/>
                    <a:gd name="T5" fmla="*/ 6 h 723"/>
                    <a:gd name="T6" fmla="*/ 0 w 2532"/>
                    <a:gd name="T7" fmla="*/ 6 h 723"/>
                    <a:gd name="T8" fmla="*/ 0 w 2532"/>
                    <a:gd name="T9" fmla="*/ 1 h 723"/>
                    <a:gd name="T10" fmla="*/ 0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114" name="Group 1139"/>
              <p:cNvGrpSpPr>
                <a:grpSpLocks/>
              </p:cNvGrpSpPr>
              <p:nvPr/>
            </p:nvGrpSpPr>
            <p:grpSpPr bwMode="auto">
              <a:xfrm flipH="1">
                <a:off x="6214508" y="3813197"/>
                <a:ext cx="323139" cy="302449"/>
                <a:chOff x="2839" y="3501"/>
                <a:chExt cx="755" cy="803"/>
              </a:xfrm>
            </p:grpSpPr>
            <p:pic>
              <p:nvPicPr>
                <p:cNvPr id="139" name="Picture 1140" descr="desktop_computer_stylized_medium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39" y="3501"/>
                  <a:ext cx="755" cy="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0" name="Freeform 1141"/>
                <p:cNvSpPr>
                  <a:spLocks/>
                </p:cNvSpPr>
                <p:nvPr/>
              </p:nvSpPr>
              <p:spPr bwMode="auto">
                <a:xfrm>
                  <a:off x="2916" y="3578"/>
                  <a:ext cx="356" cy="368"/>
                </a:xfrm>
                <a:custGeom>
                  <a:avLst/>
                  <a:gdLst>
                    <a:gd name="T0" fmla="*/ 0 w 356"/>
                    <a:gd name="T1" fmla="*/ 0 h 368"/>
                    <a:gd name="T2" fmla="*/ 300 w 356"/>
                    <a:gd name="T3" fmla="*/ 14 h 368"/>
                    <a:gd name="T4" fmla="*/ 356 w 356"/>
                    <a:gd name="T5" fmla="*/ 294 h 368"/>
                    <a:gd name="T6" fmla="*/ 78 w 356"/>
                    <a:gd name="T7" fmla="*/ 368 h 368"/>
                    <a:gd name="T8" fmla="*/ 0 w 356"/>
                    <a:gd name="T9" fmla="*/ 0 h 3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6"/>
                    <a:gd name="T16" fmla="*/ 0 h 368"/>
                    <a:gd name="T17" fmla="*/ 356 w 356"/>
                    <a:gd name="T18" fmla="*/ 368 h 3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6" h="368">
                      <a:moveTo>
                        <a:pt x="0" y="0"/>
                      </a:moveTo>
                      <a:lnTo>
                        <a:pt x="300" y="14"/>
                      </a:lnTo>
                      <a:lnTo>
                        <a:pt x="356" y="294"/>
                      </a:lnTo>
                      <a:lnTo>
                        <a:pt x="78" y="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en-IN"/>
                </a:p>
              </p:txBody>
            </p:sp>
          </p:grpSp>
          <p:grpSp>
            <p:nvGrpSpPr>
              <p:cNvPr id="115" name="Group 1142"/>
              <p:cNvGrpSpPr>
                <a:grpSpLocks/>
              </p:cNvGrpSpPr>
              <p:nvPr/>
            </p:nvGrpSpPr>
            <p:grpSpPr bwMode="auto">
              <a:xfrm>
                <a:off x="7280496" y="5597003"/>
                <a:ext cx="370186" cy="330764"/>
                <a:chOff x="877" y="1008"/>
                <a:chExt cx="2747" cy="2591"/>
              </a:xfrm>
            </p:grpSpPr>
            <p:pic>
              <p:nvPicPr>
                <p:cNvPr id="116" name="Picture 1143" descr="antenna_stylized"/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" y="1008"/>
                  <a:ext cx="2725" cy="1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7" name="Picture 1144" descr="laptop_keyboard"/>
                <p:cNvPicPr>
                  <a:picLocks noChangeAspect="1" noChangeArrowheads="1"/>
                </p:cNvPicPr>
                <p:nvPr/>
              </p:nvPicPr>
              <p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9064" flipH="1">
                  <a:off x="1009" y="2586"/>
                  <a:ext cx="2245" cy="1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8" name="Freeform 1145"/>
                <p:cNvSpPr>
                  <a:spLocks/>
                </p:cNvSpPr>
                <p:nvPr/>
              </p:nvSpPr>
              <p:spPr bwMode="auto">
                <a:xfrm>
                  <a:off x="1753" y="1603"/>
                  <a:ext cx="1807" cy="1322"/>
                </a:xfrm>
                <a:custGeom>
                  <a:avLst/>
                  <a:gdLst>
                    <a:gd name="T0" fmla="*/ 2 w 2982"/>
                    <a:gd name="T1" fmla="*/ 0 h 2442"/>
                    <a:gd name="T2" fmla="*/ 0 w 2982"/>
                    <a:gd name="T3" fmla="*/ 2 h 2442"/>
                    <a:gd name="T4" fmla="*/ 10 w 2982"/>
                    <a:gd name="T5" fmla="*/ 3 h 2442"/>
                    <a:gd name="T6" fmla="*/ 12 w 2982"/>
                    <a:gd name="T7" fmla="*/ 1 h 2442"/>
                    <a:gd name="T8" fmla="*/ 2 w 2982"/>
                    <a:gd name="T9" fmla="*/ 0 h 24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2"/>
                    <a:gd name="T16" fmla="*/ 0 h 2442"/>
                    <a:gd name="T17" fmla="*/ 2982 w 2982"/>
                    <a:gd name="T18" fmla="*/ 2442 h 24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2" h="2442">
                      <a:moveTo>
                        <a:pt x="540" y="0"/>
                      </a:moveTo>
                      <a:lnTo>
                        <a:pt x="0" y="1734"/>
                      </a:lnTo>
                      <a:lnTo>
                        <a:pt x="2394" y="2442"/>
                      </a:lnTo>
                      <a:lnTo>
                        <a:pt x="2982" y="318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pic>
              <p:nvPicPr>
                <p:cNvPr id="119" name="Picture 1146" descr="screen"/>
                <p:cNvPicPr>
                  <a:picLocks noChangeAspect="1" noChangeArrowheads="1"/>
                </p:cNvPicPr>
                <p:nvPr/>
              </p:nvPicPr>
              <p:blipFill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2" y="1637"/>
                  <a:ext cx="1642" cy="1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0" name="Freeform 1147"/>
                <p:cNvSpPr>
                  <a:spLocks/>
                </p:cNvSpPr>
                <p:nvPr/>
              </p:nvSpPr>
              <p:spPr bwMode="auto">
                <a:xfrm>
                  <a:off x="2082" y="1564"/>
                  <a:ext cx="1531" cy="246"/>
                </a:xfrm>
                <a:custGeom>
                  <a:avLst/>
                  <a:gdLst>
                    <a:gd name="T0" fmla="*/ 1 w 2528"/>
                    <a:gd name="T1" fmla="*/ 0 h 455"/>
                    <a:gd name="T2" fmla="*/ 10 w 2528"/>
                    <a:gd name="T3" fmla="*/ 1 h 455"/>
                    <a:gd name="T4" fmla="*/ 10 w 2528"/>
                    <a:gd name="T5" fmla="*/ 1 h 455"/>
                    <a:gd name="T6" fmla="*/ 0 w 2528"/>
                    <a:gd name="T7" fmla="*/ 1 h 455"/>
                    <a:gd name="T8" fmla="*/ 1 w 2528"/>
                    <a:gd name="T9" fmla="*/ 0 h 4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28"/>
                    <a:gd name="T16" fmla="*/ 0 h 455"/>
                    <a:gd name="T17" fmla="*/ 2528 w 2528"/>
                    <a:gd name="T18" fmla="*/ 455 h 4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28" h="455">
                      <a:moveTo>
                        <a:pt x="14" y="0"/>
                      </a:moveTo>
                      <a:lnTo>
                        <a:pt x="2528" y="341"/>
                      </a:lnTo>
                      <a:lnTo>
                        <a:pt x="2480" y="455"/>
                      </a:lnTo>
                      <a:lnTo>
                        <a:pt x="0" y="8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21" name="Freeform 1148"/>
                <p:cNvSpPr>
                  <a:spLocks/>
                </p:cNvSpPr>
                <p:nvPr/>
              </p:nvSpPr>
              <p:spPr bwMode="auto">
                <a:xfrm>
                  <a:off x="1737" y="1562"/>
                  <a:ext cx="425" cy="1024"/>
                </a:xfrm>
                <a:custGeom>
                  <a:avLst/>
                  <a:gdLst>
                    <a:gd name="T0" fmla="*/ 2 w 702"/>
                    <a:gd name="T1" fmla="*/ 0 h 1893"/>
                    <a:gd name="T2" fmla="*/ 0 w 702"/>
                    <a:gd name="T3" fmla="*/ 2 h 1893"/>
                    <a:gd name="T4" fmla="*/ 1 w 702"/>
                    <a:gd name="T5" fmla="*/ 2 h 1893"/>
                    <a:gd name="T6" fmla="*/ 3 w 702"/>
                    <a:gd name="T7" fmla="*/ 1 h 1893"/>
                    <a:gd name="T8" fmla="*/ 2 w 702"/>
                    <a:gd name="T9" fmla="*/ 0 h 18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2"/>
                    <a:gd name="T16" fmla="*/ 0 h 1893"/>
                    <a:gd name="T17" fmla="*/ 702 w 702"/>
                    <a:gd name="T18" fmla="*/ 1893 h 18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2" h="1893">
                      <a:moveTo>
                        <a:pt x="579" y="0"/>
                      </a:moveTo>
                      <a:lnTo>
                        <a:pt x="0" y="1869"/>
                      </a:lnTo>
                      <a:lnTo>
                        <a:pt x="114" y="1893"/>
                      </a:lnTo>
                      <a:lnTo>
                        <a:pt x="702" y="51"/>
                      </a:lnTo>
                      <a:lnTo>
                        <a:pt x="579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22" name="Freeform 1149"/>
                <p:cNvSpPr>
                  <a:spLocks/>
                </p:cNvSpPr>
                <p:nvPr/>
              </p:nvSpPr>
              <p:spPr bwMode="auto">
                <a:xfrm>
                  <a:off x="3144" y="1745"/>
                  <a:ext cx="458" cy="1182"/>
                </a:xfrm>
                <a:custGeom>
                  <a:avLst/>
                  <a:gdLst>
                    <a:gd name="T0" fmla="*/ 3 w 756"/>
                    <a:gd name="T1" fmla="*/ 0 h 2184"/>
                    <a:gd name="T2" fmla="*/ 1 w 756"/>
                    <a:gd name="T3" fmla="*/ 3 h 2184"/>
                    <a:gd name="T4" fmla="*/ 0 w 756"/>
                    <a:gd name="T5" fmla="*/ 3 h 2184"/>
                    <a:gd name="T6" fmla="*/ 2 w 756"/>
                    <a:gd name="T7" fmla="*/ 1 h 2184"/>
                    <a:gd name="T8" fmla="*/ 3 w 756"/>
                    <a:gd name="T9" fmla="*/ 0 h 21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6"/>
                    <a:gd name="T16" fmla="*/ 0 h 2184"/>
                    <a:gd name="T17" fmla="*/ 756 w 756"/>
                    <a:gd name="T18" fmla="*/ 2184 h 21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6" h="2184">
                      <a:moveTo>
                        <a:pt x="756" y="0"/>
                      </a:moveTo>
                      <a:lnTo>
                        <a:pt x="138" y="2184"/>
                      </a:lnTo>
                      <a:lnTo>
                        <a:pt x="0" y="2148"/>
                      </a:lnTo>
                      <a:lnTo>
                        <a:pt x="606" y="78"/>
                      </a:lnTo>
                      <a:lnTo>
                        <a:pt x="756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23" name="Freeform 1150"/>
                <p:cNvSpPr>
                  <a:spLocks/>
                </p:cNvSpPr>
                <p:nvPr/>
              </p:nvSpPr>
              <p:spPr bwMode="auto">
                <a:xfrm>
                  <a:off x="1732" y="2534"/>
                  <a:ext cx="1680" cy="399"/>
                </a:xfrm>
                <a:custGeom>
                  <a:avLst/>
                  <a:gdLst>
                    <a:gd name="T0" fmla="*/ 1 w 2773"/>
                    <a:gd name="T1" fmla="*/ 0 h 738"/>
                    <a:gd name="T2" fmla="*/ 0 w 2773"/>
                    <a:gd name="T3" fmla="*/ 1 h 738"/>
                    <a:gd name="T4" fmla="*/ 10 w 2773"/>
                    <a:gd name="T5" fmla="*/ 1 h 738"/>
                    <a:gd name="T6" fmla="*/ 10 w 2773"/>
                    <a:gd name="T7" fmla="*/ 1 h 738"/>
                    <a:gd name="T8" fmla="*/ 1 w 2773"/>
                    <a:gd name="T9" fmla="*/ 0 h 7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73"/>
                    <a:gd name="T16" fmla="*/ 0 h 738"/>
                    <a:gd name="T17" fmla="*/ 2773 w 2773"/>
                    <a:gd name="T18" fmla="*/ 738 h 7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73" h="738">
                      <a:moveTo>
                        <a:pt x="33" y="0"/>
                      </a:moveTo>
                      <a:lnTo>
                        <a:pt x="0" y="99"/>
                      </a:lnTo>
                      <a:lnTo>
                        <a:pt x="2436" y="738"/>
                      </a:lnTo>
                      <a:cubicBezTo>
                        <a:pt x="2499" y="501"/>
                        <a:pt x="2773" y="727"/>
                        <a:pt x="2373" y="603"/>
                      </a:cubicBezTo>
                      <a:lnTo>
                        <a:pt x="3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CC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24" name="Freeform 1151"/>
                <p:cNvSpPr>
                  <a:spLocks/>
                </p:cNvSpPr>
                <p:nvPr/>
              </p:nvSpPr>
              <p:spPr bwMode="auto">
                <a:xfrm>
                  <a:off x="3195" y="1755"/>
                  <a:ext cx="429" cy="1187"/>
                </a:xfrm>
                <a:custGeom>
                  <a:avLst/>
                  <a:gdLst>
                    <a:gd name="T0" fmla="*/ 8 w 637"/>
                    <a:gd name="T1" fmla="*/ 0 h 1659"/>
                    <a:gd name="T2" fmla="*/ 8 w 637"/>
                    <a:gd name="T3" fmla="*/ 0 h 1659"/>
                    <a:gd name="T4" fmla="*/ 1 w 637"/>
                    <a:gd name="T5" fmla="*/ 42 h 1659"/>
                    <a:gd name="T6" fmla="*/ 0 w 637"/>
                    <a:gd name="T7" fmla="*/ 41 h 1659"/>
                    <a:gd name="T8" fmla="*/ 8 w 637"/>
                    <a:gd name="T9" fmla="*/ 0 h 16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7"/>
                    <a:gd name="T16" fmla="*/ 0 h 1659"/>
                    <a:gd name="T17" fmla="*/ 637 w 637"/>
                    <a:gd name="T18" fmla="*/ 1659 h 16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7" h="1659">
                      <a:moveTo>
                        <a:pt x="615" y="0"/>
                      </a:moveTo>
                      <a:lnTo>
                        <a:pt x="637" y="0"/>
                      </a:lnTo>
                      <a:lnTo>
                        <a:pt x="68" y="1659"/>
                      </a:lnTo>
                      <a:lnTo>
                        <a:pt x="0" y="1647"/>
                      </a:lnTo>
                      <a:lnTo>
                        <a:pt x="615" y="0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25" name="Freeform 1152"/>
                <p:cNvSpPr>
                  <a:spLocks/>
                </p:cNvSpPr>
                <p:nvPr/>
              </p:nvSpPr>
              <p:spPr bwMode="auto">
                <a:xfrm>
                  <a:off x="1734" y="2587"/>
                  <a:ext cx="1494" cy="394"/>
                </a:xfrm>
                <a:custGeom>
                  <a:avLst/>
                  <a:gdLst>
                    <a:gd name="T0" fmla="*/ 0 w 2216"/>
                    <a:gd name="T1" fmla="*/ 0 h 550"/>
                    <a:gd name="T2" fmla="*/ 1 w 2216"/>
                    <a:gd name="T3" fmla="*/ 1 h 550"/>
                    <a:gd name="T4" fmla="*/ 28 w 2216"/>
                    <a:gd name="T5" fmla="*/ 14 h 550"/>
                    <a:gd name="T6" fmla="*/ 28 w 2216"/>
                    <a:gd name="T7" fmla="*/ 12 h 550"/>
                    <a:gd name="T8" fmla="*/ 0 w 2216"/>
                    <a:gd name="T9" fmla="*/ 0 h 5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16"/>
                    <a:gd name="T16" fmla="*/ 0 h 550"/>
                    <a:gd name="T17" fmla="*/ 2216 w 2216"/>
                    <a:gd name="T18" fmla="*/ 550 h 5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16" h="550">
                      <a:moveTo>
                        <a:pt x="0" y="0"/>
                      </a:moveTo>
                      <a:lnTo>
                        <a:pt x="9" y="57"/>
                      </a:lnTo>
                      <a:lnTo>
                        <a:pt x="2164" y="550"/>
                      </a:lnTo>
                      <a:lnTo>
                        <a:pt x="2216" y="4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126" name="Group 1153"/>
                <p:cNvGrpSpPr>
                  <a:grpSpLocks/>
                </p:cNvGrpSpPr>
                <p:nvPr/>
              </p:nvGrpSpPr>
              <p:grpSpPr bwMode="auto">
                <a:xfrm>
                  <a:off x="1709" y="3008"/>
                  <a:ext cx="507" cy="234"/>
                  <a:chOff x="1740" y="2642"/>
                  <a:chExt cx="752" cy="327"/>
                </a:xfrm>
              </p:grpSpPr>
              <p:sp>
                <p:nvSpPr>
                  <p:cNvPr id="133" name="Freeform 1154"/>
                  <p:cNvSpPr>
                    <a:spLocks/>
                  </p:cNvSpPr>
                  <p:nvPr/>
                </p:nvSpPr>
                <p:spPr bwMode="auto">
                  <a:xfrm>
                    <a:off x="1740" y="2642"/>
                    <a:ext cx="752" cy="327"/>
                  </a:xfrm>
                  <a:custGeom>
                    <a:avLst/>
                    <a:gdLst>
                      <a:gd name="T0" fmla="*/ 293 w 752"/>
                      <a:gd name="T1" fmla="*/ 0 h 327"/>
                      <a:gd name="T2" fmla="*/ 752 w 752"/>
                      <a:gd name="T3" fmla="*/ 124 h 327"/>
                      <a:gd name="T4" fmla="*/ 470 w 752"/>
                      <a:gd name="T5" fmla="*/ 327 h 327"/>
                      <a:gd name="T6" fmla="*/ 0 w 752"/>
                      <a:gd name="T7" fmla="*/ 183 h 327"/>
                      <a:gd name="T8" fmla="*/ 293 w 752"/>
                      <a:gd name="T9" fmla="*/ 0 h 3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52"/>
                      <a:gd name="T16" fmla="*/ 0 h 327"/>
                      <a:gd name="T17" fmla="*/ 752 w 752"/>
                      <a:gd name="T18" fmla="*/ 327 h 3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52" h="327">
                        <a:moveTo>
                          <a:pt x="293" y="0"/>
                        </a:moveTo>
                        <a:lnTo>
                          <a:pt x="752" y="124"/>
                        </a:lnTo>
                        <a:lnTo>
                          <a:pt x="470" y="327"/>
                        </a:lnTo>
                        <a:lnTo>
                          <a:pt x="0" y="183"/>
                        </a:lnTo>
                        <a:lnTo>
                          <a:pt x="293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34" name="Freeform 1155"/>
                  <p:cNvSpPr>
                    <a:spLocks/>
                  </p:cNvSpPr>
                  <p:nvPr/>
                </p:nvSpPr>
                <p:spPr bwMode="auto">
                  <a:xfrm>
                    <a:off x="1754" y="2649"/>
                    <a:ext cx="726" cy="311"/>
                  </a:xfrm>
                  <a:custGeom>
                    <a:avLst/>
                    <a:gdLst>
                      <a:gd name="T0" fmla="*/ 282 w 726"/>
                      <a:gd name="T1" fmla="*/ 0 h 311"/>
                      <a:gd name="T2" fmla="*/ 726 w 726"/>
                      <a:gd name="T3" fmla="*/ 119 h 311"/>
                      <a:gd name="T4" fmla="*/ 457 w 726"/>
                      <a:gd name="T5" fmla="*/ 311 h 311"/>
                      <a:gd name="T6" fmla="*/ 0 w 726"/>
                      <a:gd name="T7" fmla="*/ 173 h 311"/>
                      <a:gd name="T8" fmla="*/ 282 w 726"/>
                      <a:gd name="T9" fmla="*/ 0 h 3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6"/>
                      <a:gd name="T16" fmla="*/ 0 h 311"/>
                      <a:gd name="T17" fmla="*/ 726 w 726"/>
                      <a:gd name="T18" fmla="*/ 311 h 3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6" h="311">
                        <a:moveTo>
                          <a:pt x="282" y="0"/>
                        </a:moveTo>
                        <a:lnTo>
                          <a:pt x="726" y="119"/>
                        </a:lnTo>
                        <a:lnTo>
                          <a:pt x="457" y="311"/>
                        </a:lnTo>
                        <a:lnTo>
                          <a:pt x="0" y="173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4D4D4D"/>
                      </a:gs>
                      <a:gs pos="100000">
                        <a:srgbClr val="DDDDDD"/>
                      </a:gs>
                    </a:gsLst>
                    <a:lin ang="189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35" name="Freeform 1156"/>
                  <p:cNvSpPr>
                    <a:spLocks/>
                  </p:cNvSpPr>
                  <p:nvPr/>
                </p:nvSpPr>
                <p:spPr bwMode="auto">
                  <a:xfrm>
                    <a:off x="1808" y="2770"/>
                    <a:ext cx="258" cy="100"/>
                  </a:xfrm>
                  <a:custGeom>
                    <a:avLst/>
                    <a:gdLst>
                      <a:gd name="T0" fmla="*/ 0 w 258"/>
                      <a:gd name="T1" fmla="*/ 44 h 100"/>
                      <a:gd name="T2" fmla="*/ 75 w 258"/>
                      <a:gd name="T3" fmla="*/ 0 h 100"/>
                      <a:gd name="T4" fmla="*/ 258 w 258"/>
                      <a:gd name="T5" fmla="*/ 50 h 100"/>
                      <a:gd name="T6" fmla="*/ 183 w 258"/>
                      <a:gd name="T7" fmla="*/ 100 h 100"/>
                      <a:gd name="T8" fmla="*/ 0 w 258"/>
                      <a:gd name="T9" fmla="*/ 44 h 1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0"/>
                      <a:gd name="T17" fmla="*/ 258 w 258"/>
                      <a:gd name="T18" fmla="*/ 100 h 1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0">
                        <a:moveTo>
                          <a:pt x="0" y="44"/>
                        </a:moveTo>
                        <a:lnTo>
                          <a:pt x="75" y="0"/>
                        </a:lnTo>
                        <a:lnTo>
                          <a:pt x="258" y="50"/>
                        </a:lnTo>
                        <a:lnTo>
                          <a:pt x="183" y="10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36" name="Freeform 1157"/>
                  <p:cNvSpPr>
                    <a:spLocks/>
                  </p:cNvSpPr>
                  <p:nvPr/>
                </p:nvSpPr>
                <p:spPr bwMode="auto">
                  <a:xfrm>
                    <a:off x="1799" y="2816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37" name="Freeform 1158"/>
                  <p:cNvSpPr>
                    <a:spLocks/>
                  </p:cNvSpPr>
                  <p:nvPr/>
                </p:nvSpPr>
                <p:spPr bwMode="auto">
                  <a:xfrm>
                    <a:off x="2020" y="2834"/>
                    <a:ext cx="258" cy="102"/>
                  </a:xfrm>
                  <a:custGeom>
                    <a:avLst/>
                    <a:gdLst>
                      <a:gd name="T0" fmla="*/ 0 w 258"/>
                      <a:gd name="T1" fmla="*/ 46 h 102"/>
                      <a:gd name="T2" fmla="*/ 71 w 258"/>
                      <a:gd name="T3" fmla="*/ 0 h 102"/>
                      <a:gd name="T4" fmla="*/ 258 w 258"/>
                      <a:gd name="T5" fmla="*/ 52 h 102"/>
                      <a:gd name="T6" fmla="*/ 183 w 258"/>
                      <a:gd name="T7" fmla="*/ 102 h 102"/>
                      <a:gd name="T8" fmla="*/ 0 w 258"/>
                      <a:gd name="T9" fmla="*/ 46 h 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2"/>
                      <a:gd name="T17" fmla="*/ 258 w 258"/>
                      <a:gd name="T18" fmla="*/ 102 h 10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2">
                        <a:moveTo>
                          <a:pt x="0" y="46"/>
                        </a:moveTo>
                        <a:lnTo>
                          <a:pt x="71" y="0"/>
                        </a:lnTo>
                        <a:lnTo>
                          <a:pt x="258" y="52"/>
                        </a:lnTo>
                        <a:lnTo>
                          <a:pt x="183" y="102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38" name="Freeform 1159"/>
                  <p:cNvSpPr>
                    <a:spLocks/>
                  </p:cNvSpPr>
                  <p:nvPr/>
                </p:nvSpPr>
                <p:spPr bwMode="auto">
                  <a:xfrm>
                    <a:off x="2011" y="2882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127" name="Freeform 1160"/>
                <p:cNvSpPr>
                  <a:spLocks/>
                </p:cNvSpPr>
                <p:nvPr/>
              </p:nvSpPr>
              <p:spPr bwMode="auto">
                <a:xfrm>
                  <a:off x="2577" y="3043"/>
                  <a:ext cx="614" cy="514"/>
                </a:xfrm>
                <a:custGeom>
                  <a:avLst/>
                  <a:gdLst>
                    <a:gd name="T0" fmla="*/ 1 w 990"/>
                    <a:gd name="T1" fmla="*/ 6 h 792"/>
                    <a:gd name="T2" fmla="*/ 6 w 990"/>
                    <a:gd name="T3" fmla="*/ 0 h 792"/>
                    <a:gd name="T4" fmla="*/ 6 w 990"/>
                    <a:gd name="T5" fmla="*/ 1 h 792"/>
                    <a:gd name="T6" fmla="*/ 0 w 990"/>
                    <a:gd name="T7" fmla="*/ 6 h 792"/>
                    <a:gd name="T8" fmla="*/ 1 w 990"/>
                    <a:gd name="T9" fmla="*/ 6 h 7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0"/>
                    <a:gd name="T16" fmla="*/ 0 h 792"/>
                    <a:gd name="T17" fmla="*/ 990 w 990"/>
                    <a:gd name="T18" fmla="*/ 792 h 7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0" h="792">
                      <a:moveTo>
                        <a:pt x="3" y="738"/>
                      </a:moveTo>
                      <a:lnTo>
                        <a:pt x="990" y="0"/>
                      </a:lnTo>
                      <a:lnTo>
                        <a:pt x="987" y="60"/>
                      </a:lnTo>
                      <a:lnTo>
                        <a:pt x="0" y="792"/>
                      </a:lnTo>
                      <a:lnTo>
                        <a:pt x="3" y="738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28" name="Freeform 1161"/>
                <p:cNvSpPr>
                  <a:spLocks/>
                </p:cNvSpPr>
                <p:nvPr/>
              </p:nvSpPr>
              <p:spPr bwMode="auto">
                <a:xfrm>
                  <a:off x="1010" y="3084"/>
                  <a:ext cx="1571" cy="469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14 w 2532"/>
                    <a:gd name="T5" fmla="*/ 6 h 723"/>
                    <a:gd name="T6" fmla="*/ 14 w 2532"/>
                    <a:gd name="T7" fmla="*/ 6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29" name="Freeform 1162"/>
                <p:cNvSpPr>
                  <a:spLocks/>
                </p:cNvSpPr>
                <p:nvPr/>
              </p:nvSpPr>
              <p:spPr bwMode="auto">
                <a:xfrm>
                  <a:off x="1011" y="2998"/>
                  <a:ext cx="17" cy="95"/>
                </a:xfrm>
                <a:custGeom>
                  <a:avLst/>
                  <a:gdLst>
                    <a:gd name="T0" fmla="*/ 1 w 26"/>
                    <a:gd name="T1" fmla="*/ 1 h 147"/>
                    <a:gd name="T2" fmla="*/ 1 w 26"/>
                    <a:gd name="T3" fmla="*/ 1 h 147"/>
                    <a:gd name="T4" fmla="*/ 0 w 26"/>
                    <a:gd name="T5" fmla="*/ 1 h 147"/>
                    <a:gd name="T6" fmla="*/ 1 w 26"/>
                    <a:gd name="T7" fmla="*/ 0 h 147"/>
                    <a:gd name="T8" fmla="*/ 1 w 26"/>
                    <a:gd name="T9" fmla="*/ 1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147"/>
                    <a:gd name="T17" fmla="*/ 26 w 26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147">
                      <a:moveTo>
                        <a:pt x="26" y="10"/>
                      </a:moveTo>
                      <a:lnTo>
                        <a:pt x="23" y="147"/>
                      </a:lnTo>
                      <a:lnTo>
                        <a:pt x="0" y="144"/>
                      </a:lnTo>
                      <a:lnTo>
                        <a:pt x="3" y="0"/>
                      </a:lnTo>
                      <a:lnTo>
                        <a:pt x="26" y="1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30" name="Freeform 1163"/>
                <p:cNvSpPr>
                  <a:spLocks/>
                </p:cNvSpPr>
                <p:nvPr/>
              </p:nvSpPr>
              <p:spPr bwMode="auto">
                <a:xfrm>
                  <a:off x="1012" y="2611"/>
                  <a:ext cx="730" cy="393"/>
                </a:xfrm>
                <a:custGeom>
                  <a:avLst/>
                  <a:gdLst>
                    <a:gd name="T0" fmla="*/ 6 w 1176"/>
                    <a:gd name="T1" fmla="*/ 0 h 606"/>
                    <a:gd name="T2" fmla="*/ 0 w 1176"/>
                    <a:gd name="T3" fmla="*/ 5 h 606"/>
                    <a:gd name="T4" fmla="*/ 1 w 1176"/>
                    <a:gd name="T5" fmla="*/ 5 h 606"/>
                    <a:gd name="T6" fmla="*/ 6 w 1176"/>
                    <a:gd name="T7" fmla="*/ 1 h 606"/>
                    <a:gd name="T8" fmla="*/ 6 w 1176"/>
                    <a:gd name="T9" fmla="*/ 0 h 6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76"/>
                    <a:gd name="T16" fmla="*/ 0 h 606"/>
                    <a:gd name="T17" fmla="*/ 1176 w 1176"/>
                    <a:gd name="T18" fmla="*/ 606 h 6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76" h="606">
                      <a:moveTo>
                        <a:pt x="1170" y="0"/>
                      </a:moveTo>
                      <a:lnTo>
                        <a:pt x="0" y="597"/>
                      </a:lnTo>
                      <a:lnTo>
                        <a:pt x="30" y="606"/>
                      </a:lnTo>
                      <a:lnTo>
                        <a:pt x="1176" y="18"/>
                      </a:lnTo>
                      <a:lnTo>
                        <a:pt x="1170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31" name="Freeform 1164"/>
                <p:cNvSpPr>
                  <a:spLocks/>
                </p:cNvSpPr>
                <p:nvPr/>
              </p:nvSpPr>
              <p:spPr bwMode="auto">
                <a:xfrm>
                  <a:off x="1061" y="3018"/>
                  <a:ext cx="1490" cy="451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7 w 2532"/>
                    <a:gd name="T5" fmla="*/ 4 h 723"/>
                    <a:gd name="T6" fmla="*/ 7 w 2532"/>
                    <a:gd name="T7" fmla="*/ 4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32" name="Freeform 1165"/>
                <p:cNvSpPr>
                  <a:spLocks/>
                </p:cNvSpPr>
                <p:nvPr/>
              </p:nvSpPr>
              <p:spPr bwMode="auto">
                <a:xfrm flipV="1">
                  <a:off x="2549" y="2986"/>
                  <a:ext cx="608" cy="467"/>
                </a:xfrm>
                <a:custGeom>
                  <a:avLst/>
                  <a:gdLst>
                    <a:gd name="T0" fmla="*/ 0 w 2532"/>
                    <a:gd name="T1" fmla="*/ 0 h 723"/>
                    <a:gd name="T2" fmla="*/ 0 w 2532"/>
                    <a:gd name="T3" fmla="*/ 0 h 723"/>
                    <a:gd name="T4" fmla="*/ 0 w 2532"/>
                    <a:gd name="T5" fmla="*/ 6 h 723"/>
                    <a:gd name="T6" fmla="*/ 0 w 2532"/>
                    <a:gd name="T7" fmla="*/ 6 h 723"/>
                    <a:gd name="T8" fmla="*/ 0 w 2532"/>
                    <a:gd name="T9" fmla="*/ 1 h 723"/>
                    <a:gd name="T10" fmla="*/ 0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1905000" y="3093445"/>
            <a:ext cx="3833776" cy="2867166"/>
            <a:chOff x="381000" y="3093444"/>
            <a:chExt cx="3833776" cy="2867166"/>
          </a:xfrm>
        </p:grpSpPr>
        <p:sp>
          <p:nvSpPr>
            <p:cNvPr id="472" name="Rounded Rectangle 471"/>
            <p:cNvSpPr/>
            <p:nvPr/>
          </p:nvSpPr>
          <p:spPr>
            <a:xfrm>
              <a:off x="381000" y="3093444"/>
              <a:ext cx="3734603" cy="2867166"/>
            </a:xfrm>
            <a:prstGeom prst="roundRect">
              <a:avLst/>
            </a:prstGeom>
            <a:gradFill>
              <a:gsLst>
                <a:gs pos="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3" name="Group 852"/>
            <p:cNvGrpSpPr>
              <a:grpSpLocks/>
            </p:cNvGrpSpPr>
            <p:nvPr/>
          </p:nvGrpSpPr>
          <p:grpSpPr bwMode="auto">
            <a:xfrm>
              <a:off x="2847454" y="5060030"/>
              <a:ext cx="650600" cy="629371"/>
              <a:chOff x="271" y="3440"/>
              <a:chExt cx="387" cy="340"/>
            </a:xfrm>
          </p:grpSpPr>
          <p:sp>
            <p:nvSpPr>
              <p:cNvPr id="474" name="Text Box 662"/>
              <p:cNvSpPr txBox="1">
                <a:spLocks noChangeArrowheads="1"/>
              </p:cNvSpPr>
              <p:nvPr/>
            </p:nvSpPr>
            <p:spPr bwMode="auto">
              <a:xfrm>
                <a:off x="271" y="3614"/>
                <a:ext cx="387" cy="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>
                    <a:latin typeface="+mn-lt"/>
                  </a:rPr>
                  <a:t>router</a:t>
                </a:r>
              </a:p>
            </p:txBody>
          </p:sp>
          <p:grpSp>
            <p:nvGrpSpPr>
              <p:cNvPr id="475" name="Group 843"/>
              <p:cNvGrpSpPr>
                <a:grpSpLocks/>
              </p:cNvGrpSpPr>
              <p:nvPr/>
            </p:nvGrpSpPr>
            <p:grpSpPr bwMode="auto">
              <a:xfrm>
                <a:off x="308" y="3440"/>
                <a:ext cx="307" cy="128"/>
                <a:chOff x="4648" y="1129"/>
                <a:chExt cx="248" cy="95"/>
              </a:xfrm>
            </p:grpSpPr>
            <p:sp>
              <p:nvSpPr>
                <p:cNvPr id="476" name="Oval 407"/>
                <p:cNvSpPr>
                  <a:spLocks noChangeArrowheads="1"/>
                </p:cNvSpPr>
                <p:nvPr/>
              </p:nvSpPr>
              <p:spPr bwMode="auto">
                <a:xfrm>
                  <a:off x="4648" y="1171"/>
                  <a:ext cx="245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7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8" name="Oval 411"/>
                <p:cNvSpPr>
                  <a:spLocks noChangeArrowheads="1"/>
                </p:cNvSpPr>
                <p:nvPr/>
              </p:nvSpPr>
              <p:spPr bwMode="auto">
                <a:xfrm>
                  <a:off x="4651" y="1129"/>
                  <a:ext cx="245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79" name="Group 847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482" name="Freeform 848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483" name="Freeform 849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480" name="Line 850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481" name="Line 851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  <p:grpSp>
          <p:nvGrpSpPr>
            <p:cNvPr id="484" name="Group 842"/>
            <p:cNvGrpSpPr>
              <a:grpSpLocks/>
            </p:cNvGrpSpPr>
            <p:nvPr/>
          </p:nvGrpSpPr>
          <p:grpSpPr bwMode="auto">
            <a:xfrm>
              <a:off x="2175559" y="3689457"/>
              <a:ext cx="2039217" cy="1197653"/>
              <a:chOff x="-149" y="2319"/>
              <a:chExt cx="1213" cy="647"/>
            </a:xfrm>
          </p:grpSpPr>
          <p:sp>
            <p:nvSpPr>
              <p:cNvPr id="485" name="Text Box 666"/>
              <p:cNvSpPr txBox="1">
                <a:spLocks noChangeArrowheads="1"/>
              </p:cNvSpPr>
              <p:nvPr/>
            </p:nvSpPr>
            <p:spPr bwMode="auto">
              <a:xfrm>
                <a:off x="327" y="2829"/>
                <a:ext cx="619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75000"/>
                  </a:lnSpc>
                </a:pPr>
                <a:r>
                  <a:rPr lang="en-US" sz="1400" dirty="0">
                    <a:latin typeface="+mn-lt"/>
                  </a:rPr>
                  <a:t>Wired link</a:t>
                </a:r>
              </a:p>
            </p:txBody>
          </p:sp>
          <p:sp>
            <p:nvSpPr>
              <p:cNvPr id="486" name="Text Box 669"/>
              <p:cNvSpPr txBox="1">
                <a:spLocks noChangeArrowheads="1"/>
              </p:cNvSpPr>
              <p:nvPr/>
            </p:nvSpPr>
            <p:spPr bwMode="auto">
              <a:xfrm>
                <a:off x="569" y="2465"/>
                <a:ext cx="495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75000"/>
                  </a:lnSpc>
                </a:pPr>
                <a:r>
                  <a:rPr lang="en-US" sz="1400" dirty="0">
                    <a:latin typeface="+mn-lt"/>
                  </a:rPr>
                  <a:t>wireless</a:t>
                </a:r>
              </a:p>
              <a:p>
                <a:pPr>
                  <a:lnSpc>
                    <a:spcPct val="75000"/>
                  </a:lnSpc>
                </a:pPr>
                <a:r>
                  <a:rPr lang="en-US" sz="1400" dirty="0">
                    <a:latin typeface="+mn-lt"/>
                  </a:rPr>
                  <a:t>links</a:t>
                </a:r>
              </a:p>
            </p:txBody>
          </p:sp>
          <p:grpSp>
            <p:nvGrpSpPr>
              <p:cNvPr id="487" name="Group 819"/>
              <p:cNvGrpSpPr>
                <a:grpSpLocks/>
              </p:cNvGrpSpPr>
              <p:nvPr/>
            </p:nvGrpSpPr>
            <p:grpSpPr bwMode="auto">
              <a:xfrm>
                <a:off x="385" y="2319"/>
                <a:ext cx="201" cy="280"/>
                <a:chOff x="742" y="2413"/>
                <a:chExt cx="576" cy="877"/>
              </a:xfrm>
            </p:grpSpPr>
            <p:grpSp>
              <p:nvGrpSpPr>
                <p:cNvPr id="492" name="Group 820"/>
                <p:cNvGrpSpPr>
                  <a:grpSpLocks/>
                </p:cNvGrpSpPr>
                <p:nvPr/>
              </p:nvGrpSpPr>
              <p:grpSpPr bwMode="auto">
                <a:xfrm>
                  <a:off x="832" y="2643"/>
                  <a:ext cx="376" cy="647"/>
                  <a:chOff x="3130" y="3288"/>
                  <a:chExt cx="410" cy="742"/>
                </a:xfrm>
              </p:grpSpPr>
              <p:sp>
                <p:nvSpPr>
                  <p:cNvPr id="495" name="Line 2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30" y="3288"/>
                    <a:ext cx="205" cy="67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496" name="Line 271"/>
                  <p:cNvSpPr>
                    <a:spLocks noChangeShapeType="1"/>
                  </p:cNvSpPr>
                  <p:nvPr/>
                </p:nvSpPr>
                <p:spPr bwMode="auto">
                  <a:xfrm>
                    <a:off x="3335" y="3288"/>
                    <a:ext cx="205" cy="669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497" name="Line 272"/>
                  <p:cNvSpPr>
                    <a:spLocks noChangeShapeType="1"/>
                  </p:cNvSpPr>
                  <p:nvPr/>
                </p:nvSpPr>
                <p:spPr bwMode="auto">
                  <a:xfrm>
                    <a:off x="3130" y="3957"/>
                    <a:ext cx="205" cy="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498" name="Line 2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35" y="3957"/>
                    <a:ext cx="205" cy="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499" name="Line 274"/>
                  <p:cNvSpPr>
                    <a:spLocks noChangeShapeType="1"/>
                  </p:cNvSpPr>
                  <p:nvPr/>
                </p:nvSpPr>
                <p:spPr bwMode="auto">
                  <a:xfrm>
                    <a:off x="3335" y="3303"/>
                    <a:ext cx="0" cy="72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500" name="Line 2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0" y="3888"/>
                    <a:ext cx="205" cy="7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501" name="Line 27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335" y="3888"/>
                    <a:ext cx="205" cy="69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502" name="Line 277"/>
                  <p:cNvSpPr>
                    <a:spLocks noChangeShapeType="1"/>
                  </p:cNvSpPr>
                  <p:nvPr/>
                </p:nvSpPr>
                <p:spPr bwMode="auto">
                  <a:xfrm>
                    <a:off x="3217" y="3668"/>
                    <a:ext cx="118" cy="5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503" name="Line 2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5" y="3668"/>
                    <a:ext cx="124" cy="5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504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3178" y="3766"/>
                    <a:ext cx="152" cy="7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505" name="Line 2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5" y="3784"/>
                    <a:ext cx="153" cy="6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506" name="Line 2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5" y="3567"/>
                    <a:ext cx="78" cy="2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507" name="Line 28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5" y="3428"/>
                    <a:ext cx="49" cy="2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508" name="Line 283"/>
                  <p:cNvSpPr>
                    <a:spLocks noChangeShapeType="1"/>
                  </p:cNvSpPr>
                  <p:nvPr/>
                </p:nvSpPr>
                <p:spPr bwMode="auto">
                  <a:xfrm>
                    <a:off x="3247" y="3558"/>
                    <a:ext cx="95" cy="3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509" name="Line 284"/>
                  <p:cNvSpPr>
                    <a:spLocks noChangeShapeType="1"/>
                  </p:cNvSpPr>
                  <p:nvPr/>
                </p:nvSpPr>
                <p:spPr bwMode="auto">
                  <a:xfrm>
                    <a:off x="3289" y="3422"/>
                    <a:ext cx="55" cy="3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</p:grpSp>
            <p:pic>
              <p:nvPicPr>
                <p:cNvPr id="493" name="Picture 836" descr="cell_tower_radiation copy"/>
                <p:cNvPicPr>
                  <a:picLocks noChangeAspect="1" noChangeArrowheads="1"/>
                </p:cNvPicPr>
                <p:nvPr/>
              </p:nvPicPr>
              <p:blipFill>
                <a:blip r:embed="rId2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2" y="2413"/>
                  <a:ext cx="576" cy="4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94" name="Oval 837"/>
                <p:cNvSpPr>
                  <a:spLocks noChangeArrowheads="1"/>
                </p:cNvSpPr>
                <p:nvPr/>
              </p:nvSpPr>
              <p:spPr bwMode="auto">
                <a:xfrm>
                  <a:off x="986" y="2596"/>
                  <a:ext cx="66" cy="6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88" name="Group 838"/>
              <p:cNvGrpSpPr>
                <a:grpSpLocks/>
              </p:cNvGrpSpPr>
              <p:nvPr/>
            </p:nvGrpSpPr>
            <p:grpSpPr bwMode="auto">
              <a:xfrm>
                <a:off x="-149" y="2348"/>
                <a:ext cx="374" cy="285"/>
                <a:chOff x="2419" y="253"/>
                <a:chExt cx="830" cy="671"/>
              </a:xfrm>
            </p:grpSpPr>
            <p:pic>
              <p:nvPicPr>
                <p:cNvPr id="490" name="Picture 839" descr="access_point_stylized_small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3" y="380"/>
                  <a:ext cx="576" cy="5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" name="Picture 840" descr="antenna_radiation_stylized"/>
                <p:cNvPicPr>
                  <a:picLocks noChangeAspect="1" noChangeArrowheads="1"/>
                </p:cNvPicPr>
                <p:nvPr/>
              </p:nvPicPr>
              <p:blipFill>
                <a:blip r:embed="rId2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9" y="253"/>
                  <a:ext cx="788" cy="1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89" name="Line 841"/>
              <p:cNvSpPr>
                <a:spLocks noChangeShapeType="1"/>
              </p:cNvSpPr>
              <p:nvPr/>
            </p:nvSpPr>
            <p:spPr bwMode="auto">
              <a:xfrm>
                <a:off x="61" y="2890"/>
                <a:ext cx="2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510" name="Group 1201"/>
            <p:cNvGrpSpPr>
              <a:grpSpLocks/>
            </p:cNvGrpSpPr>
            <p:nvPr/>
          </p:nvGrpSpPr>
          <p:grpSpPr bwMode="auto">
            <a:xfrm>
              <a:off x="603546" y="3177925"/>
              <a:ext cx="1803961" cy="2536889"/>
              <a:chOff x="210" y="833"/>
              <a:chExt cx="719" cy="984"/>
            </a:xfrm>
          </p:grpSpPr>
          <p:sp>
            <p:nvSpPr>
              <p:cNvPr id="511" name="Text Box 667"/>
              <p:cNvSpPr txBox="1">
                <a:spLocks noChangeArrowheads="1"/>
              </p:cNvSpPr>
              <p:nvPr/>
            </p:nvSpPr>
            <p:spPr bwMode="auto">
              <a:xfrm>
                <a:off x="479" y="1667"/>
                <a:ext cx="450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75000"/>
                  </a:lnSpc>
                </a:pPr>
                <a:r>
                  <a:rPr lang="en-US" sz="1400" dirty="0">
                    <a:latin typeface="+mn-lt"/>
                  </a:rPr>
                  <a:t>smartphone</a:t>
                </a:r>
              </a:p>
            </p:txBody>
          </p:sp>
          <p:sp>
            <p:nvSpPr>
              <p:cNvPr id="512" name="Text Box 663"/>
              <p:cNvSpPr txBox="1">
                <a:spLocks noChangeArrowheads="1"/>
              </p:cNvSpPr>
              <p:nvPr/>
            </p:nvSpPr>
            <p:spPr bwMode="auto">
              <a:xfrm>
                <a:off x="487" y="872"/>
                <a:ext cx="173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>
                    <a:latin typeface="+mn-lt"/>
                  </a:rPr>
                  <a:t>PC</a:t>
                </a:r>
              </a:p>
            </p:txBody>
          </p:sp>
          <p:sp>
            <p:nvSpPr>
              <p:cNvPr id="513" name="Text Box 664"/>
              <p:cNvSpPr txBox="1">
                <a:spLocks noChangeArrowheads="1"/>
              </p:cNvSpPr>
              <p:nvPr/>
            </p:nvSpPr>
            <p:spPr bwMode="auto">
              <a:xfrm>
                <a:off x="488" y="1096"/>
                <a:ext cx="272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>
                    <a:latin typeface="+mn-lt"/>
                  </a:rPr>
                  <a:t>server</a:t>
                </a:r>
              </a:p>
            </p:txBody>
          </p:sp>
          <p:sp>
            <p:nvSpPr>
              <p:cNvPr id="514" name="Text Box 665"/>
              <p:cNvSpPr txBox="1">
                <a:spLocks noChangeArrowheads="1"/>
              </p:cNvSpPr>
              <p:nvPr/>
            </p:nvSpPr>
            <p:spPr bwMode="auto">
              <a:xfrm>
                <a:off x="493" y="1390"/>
                <a:ext cx="332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75000"/>
                  </a:lnSpc>
                </a:pPr>
                <a:r>
                  <a:rPr lang="en-US" sz="1400" dirty="0">
                    <a:latin typeface="+mn-lt"/>
                  </a:rPr>
                  <a:t>wireless</a:t>
                </a:r>
              </a:p>
              <a:p>
                <a:pPr>
                  <a:lnSpc>
                    <a:spcPct val="75000"/>
                  </a:lnSpc>
                </a:pPr>
                <a:r>
                  <a:rPr lang="en-US" sz="1400" dirty="0">
                    <a:latin typeface="+mn-lt"/>
                  </a:rPr>
                  <a:t>laptop</a:t>
                </a:r>
              </a:p>
            </p:txBody>
          </p:sp>
          <p:grpSp>
            <p:nvGrpSpPr>
              <p:cNvPr id="515" name="Group 805"/>
              <p:cNvGrpSpPr>
                <a:grpSpLocks/>
              </p:cNvGrpSpPr>
              <p:nvPr/>
            </p:nvGrpSpPr>
            <p:grpSpPr bwMode="auto">
              <a:xfrm flipH="1">
                <a:off x="244" y="833"/>
                <a:ext cx="261" cy="235"/>
                <a:chOff x="2839" y="3501"/>
                <a:chExt cx="755" cy="803"/>
              </a:xfrm>
            </p:grpSpPr>
            <p:pic>
              <p:nvPicPr>
                <p:cNvPr id="576" name="Picture 806" descr="desktop_computer_stylized_medium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39" y="3501"/>
                  <a:ext cx="755" cy="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7" name="Freeform 807"/>
                <p:cNvSpPr>
                  <a:spLocks/>
                </p:cNvSpPr>
                <p:nvPr/>
              </p:nvSpPr>
              <p:spPr bwMode="auto">
                <a:xfrm>
                  <a:off x="2916" y="3578"/>
                  <a:ext cx="356" cy="368"/>
                </a:xfrm>
                <a:custGeom>
                  <a:avLst/>
                  <a:gdLst>
                    <a:gd name="T0" fmla="*/ 0 w 356"/>
                    <a:gd name="T1" fmla="*/ 0 h 368"/>
                    <a:gd name="T2" fmla="*/ 300 w 356"/>
                    <a:gd name="T3" fmla="*/ 14 h 368"/>
                    <a:gd name="T4" fmla="*/ 356 w 356"/>
                    <a:gd name="T5" fmla="*/ 294 h 368"/>
                    <a:gd name="T6" fmla="*/ 78 w 356"/>
                    <a:gd name="T7" fmla="*/ 368 h 368"/>
                    <a:gd name="T8" fmla="*/ 0 w 356"/>
                    <a:gd name="T9" fmla="*/ 0 h 3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6"/>
                    <a:gd name="T16" fmla="*/ 0 h 368"/>
                    <a:gd name="T17" fmla="*/ 356 w 356"/>
                    <a:gd name="T18" fmla="*/ 368 h 3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6" h="368">
                      <a:moveTo>
                        <a:pt x="0" y="0"/>
                      </a:moveTo>
                      <a:lnTo>
                        <a:pt x="300" y="14"/>
                      </a:lnTo>
                      <a:lnTo>
                        <a:pt x="356" y="294"/>
                      </a:lnTo>
                      <a:lnTo>
                        <a:pt x="78" y="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en-IN"/>
                </a:p>
              </p:txBody>
            </p:sp>
          </p:grpSp>
          <p:grpSp>
            <p:nvGrpSpPr>
              <p:cNvPr id="516" name="Group 808"/>
              <p:cNvGrpSpPr>
                <a:grpSpLocks/>
              </p:cNvGrpSpPr>
              <p:nvPr/>
            </p:nvGrpSpPr>
            <p:grpSpPr bwMode="auto">
              <a:xfrm>
                <a:off x="273" y="1644"/>
                <a:ext cx="234" cy="173"/>
                <a:chOff x="2701" y="1743"/>
                <a:chExt cx="462" cy="478"/>
              </a:xfrm>
            </p:grpSpPr>
            <p:pic>
              <p:nvPicPr>
                <p:cNvPr id="574" name="Picture 809" descr="iphone_stylized_small"/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8" y="1814"/>
                  <a:ext cx="152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5" name="Picture 810" descr="antenna_radiation_stylized"/>
                <p:cNvPicPr>
                  <a:picLocks noChangeAspect="1" noChangeArrowheads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1" y="1743"/>
                  <a:ext cx="462" cy="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17" name="Group 1088"/>
              <p:cNvGrpSpPr>
                <a:grpSpLocks/>
              </p:cNvGrpSpPr>
              <p:nvPr/>
            </p:nvGrpSpPr>
            <p:grpSpPr bwMode="auto">
              <a:xfrm>
                <a:off x="210" y="1368"/>
                <a:ext cx="301" cy="236"/>
                <a:chOff x="877" y="1008"/>
                <a:chExt cx="2747" cy="2591"/>
              </a:xfrm>
            </p:grpSpPr>
            <p:pic>
              <p:nvPicPr>
                <p:cNvPr id="551" name="Picture 1089" descr="antenna_stylized"/>
                <p:cNvPicPr>
                  <a:picLocks noChangeAspect="1" noChangeArrowheads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" y="1008"/>
                  <a:ext cx="2725" cy="1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52" name="Picture 1090" descr="laptop_keyboard"/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9064" flipH="1">
                  <a:off x="1009" y="2586"/>
                  <a:ext cx="2245" cy="1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53" name="Freeform 1091"/>
                <p:cNvSpPr>
                  <a:spLocks/>
                </p:cNvSpPr>
                <p:nvPr/>
              </p:nvSpPr>
              <p:spPr bwMode="auto">
                <a:xfrm>
                  <a:off x="1753" y="1603"/>
                  <a:ext cx="1807" cy="1322"/>
                </a:xfrm>
                <a:custGeom>
                  <a:avLst/>
                  <a:gdLst>
                    <a:gd name="T0" fmla="*/ 2 w 2982"/>
                    <a:gd name="T1" fmla="*/ 0 h 2442"/>
                    <a:gd name="T2" fmla="*/ 0 w 2982"/>
                    <a:gd name="T3" fmla="*/ 2 h 2442"/>
                    <a:gd name="T4" fmla="*/ 10 w 2982"/>
                    <a:gd name="T5" fmla="*/ 3 h 2442"/>
                    <a:gd name="T6" fmla="*/ 12 w 2982"/>
                    <a:gd name="T7" fmla="*/ 1 h 2442"/>
                    <a:gd name="T8" fmla="*/ 2 w 2982"/>
                    <a:gd name="T9" fmla="*/ 0 h 24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2"/>
                    <a:gd name="T16" fmla="*/ 0 h 2442"/>
                    <a:gd name="T17" fmla="*/ 2982 w 2982"/>
                    <a:gd name="T18" fmla="*/ 2442 h 24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2" h="2442">
                      <a:moveTo>
                        <a:pt x="540" y="0"/>
                      </a:moveTo>
                      <a:lnTo>
                        <a:pt x="0" y="1734"/>
                      </a:lnTo>
                      <a:lnTo>
                        <a:pt x="2394" y="2442"/>
                      </a:lnTo>
                      <a:lnTo>
                        <a:pt x="2982" y="318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pic>
              <p:nvPicPr>
                <p:cNvPr id="554" name="Picture 1092" descr="screen"/>
                <p:cNvPicPr>
                  <a:picLocks noChangeAspect="1" noChangeArrowheads="1"/>
                </p:cNvPicPr>
                <p:nvPr/>
              </p:nvPicPr>
              <p:blipFill>
                <a:blip r:embed="rId3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2" y="1637"/>
                  <a:ext cx="1642" cy="1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55" name="Freeform 1093"/>
                <p:cNvSpPr>
                  <a:spLocks/>
                </p:cNvSpPr>
                <p:nvPr/>
              </p:nvSpPr>
              <p:spPr bwMode="auto">
                <a:xfrm>
                  <a:off x="2082" y="1564"/>
                  <a:ext cx="1531" cy="246"/>
                </a:xfrm>
                <a:custGeom>
                  <a:avLst/>
                  <a:gdLst>
                    <a:gd name="T0" fmla="*/ 1 w 2528"/>
                    <a:gd name="T1" fmla="*/ 0 h 455"/>
                    <a:gd name="T2" fmla="*/ 10 w 2528"/>
                    <a:gd name="T3" fmla="*/ 1 h 455"/>
                    <a:gd name="T4" fmla="*/ 10 w 2528"/>
                    <a:gd name="T5" fmla="*/ 1 h 455"/>
                    <a:gd name="T6" fmla="*/ 0 w 2528"/>
                    <a:gd name="T7" fmla="*/ 1 h 455"/>
                    <a:gd name="T8" fmla="*/ 1 w 2528"/>
                    <a:gd name="T9" fmla="*/ 0 h 4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28"/>
                    <a:gd name="T16" fmla="*/ 0 h 455"/>
                    <a:gd name="T17" fmla="*/ 2528 w 2528"/>
                    <a:gd name="T18" fmla="*/ 455 h 4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28" h="455">
                      <a:moveTo>
                        <a:pt x="14" y="0"/>
                      </a:moveTo>
                      <a:lnTo>
                        <a:pt x="2528" y="341"/>
                      </a:lnTo>
                      <a:lnTo>
                        <a:pt x="2480" y="455"/>
                      </a:lnTo>
                      <a:lnTo>
                        <a:pt x="0" y="8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56" name="Freeform 1094"/>
                <p:cNvSpPr>
                  <a:spLocks/>
                </p:cNvSpPr>
                <p:nvPr/>
              </p:nvSpPr>
              <p:spPr bwMode="auto">
                <a:xfrm>
                  <a:off x="1737" y="1562"/>
                  <a:ext cx="425" cy="1024"/>
                </a:xfrm>
                <a:custGeom>
                  <a:avLst/>
                  <a:gdLst>
                    <a:gd name="T0" fmla="*/ 2 w 702"/>
                    <a:gd name="T1" fmla="*/ 0 h 1893"/>
                    <a:gd name="T2" fmla="*/ 0 w 702"/>
                    <a:gd name="T3" fmla="*/ 2 h 1893"/>
                    <a:gd name="T4" fmla="*/ 1 w 702"/>
                    <a:gd name="T5" fmla="*/ 2 h 1893"/>
                    <a:gd name="T6" fmla="*/ 3 w 702"/>
                    <a:gd name="T7" fmla="*/ 1 h 1893"/>
                    <a:gd name="T8" fmla="*/ 2 w 702"/>
                    <a:gd name="T9" fmla="*/ 0 h 18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2"/>
                    <a:gd name="T16" fmla="*/ 0 h 1893"/>
                    <a:gd name="T17" fmla="*/ 702 w 702"/>
                    <a:gd name="T18" fmla="*/ 1893 h 18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2" h="1893">
                      <a:moveTo>
                        <a:pt x="579" y="0"/>
                      </a:moveTo>
                      <a:lnTo>
                        <a:pt x="0" y="1869"/>
                      </a:lnTo>
                      <a:lnTo>
                        <a:pt x="114" y="1893"/>
                      </a:lnTo>
                      <a:lnTo>
                        <a:pt x="702" y="51"/>
                      </a:lnTo>
                      <a:lnTo>
                        <a:pt x="579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57" name="Freeform 1095"/>
                <p:cNvSpPr>
                  <a:spLocks/>
                </p:cNvSpPr>
                <p:nvPr/>
              </p:nvSpPr>
              <p:spPr bwMode="auto">
                <a:xfrm>
                  <a:off x="3144" y="1745"/>
                  <a:ext cx="458" cy="1182"/>
                </a:xfrm>
                <a:custGeom>
                  <a:avLst/>
                  <a:gdLst>
                    <a:gd name="T0" fmla="*/ 3 w 756"/>
                    <a:gd name="T1" fmla="*/ 0 h 2184"/>
                    <a:gd name="T2" fmla="*/ 1 w 756"/>
                    <a:gd name="T3" fmla="*/ 3 h 2184"/>
                    <a:gd name="T4" fmla="*/ 0 w 756"/>
                    <a:gd name="T5" fmla="*/ 3 h 2184"/>
                    <a:gd name="T6" fmla="*/ 2 w 756"/>
                    <a:gd name="T7" fmla="*/ 1 h 2184"/>
                    <a:gd name="T8" fmla="*/ 3 w 756"/>
                    <a:gd name="T9" fmla="*/ 0 h 21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6"/>
                    <a:gd name="T16" fmla="*/ 0 h 2184"/>
                    <a:gd name="T17" fmla="*/ 756 w 756"/>
                    <a:gd name="T18" fmla="*/ 2184 h 21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6" h="2184">
                      <a:moveTo>
                        <a:pt x="756" y="0"/>
                      </a:moveTo>
                      <a:lnTo>
                        <a:pt x="138" y="2184"/>
                      </a:lnTo>
                      <a:lnTo>
                        <a:pt x="0" y="2148"/>
                      </a:lnTo>
                      <a:lnTo>
                        <a:pt x="606" y="78"/>
                      </a:lnTo>
                      <a:lnTo>
                        <a:pt x="756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58" name="Freeform 1096"/>
                <p:cNvSpPr>
                  <a:spLocks/>
                </p:cNvSpPr>
                <p:nvPr/>
              </p:nvSpPr>
              <p:spPr bwMode="auto">
                <a:xfrm>
                  <a:off x="1732" y="2534"/>
                  <a:ext cx="1680" cy="399"/>
                </a:xfrm>
                <a:custGeom>
                  <a:avLst/>
                  <a:gdLst>
                    <a:gd name="T0" fmla="*/ 1 w 2773"/>
                    <a:gd name="T1" fmla="*/ 0 h 738"/>
                    <a:gd name="T2" fmla="*/ 0 w 2773"/>
                    <a:gd name="T3" fmla="*/ 1 h 738"/>
                    <a:gd name="T4" fmla="*/ 10 w 2773"/>
                    <a:gd name="T5" fmla="*/ 1 h 738"/>
                    <a:gd name="T6" fmla="*/ 10 w 2773"/>
                    <a:gd name="T7" fmla="*/ 1 h 738"/>
                    <a:gd name="T8" fmla="*/ 1 w 2773"/>
                    <a:gd name="T9" fmla="*/ 0 h 7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73"/>
                    <a:gd name="T16" fmla="*/ 0 h 738"/>
                    <a:gd name="T17" fmla="*/ 2773 w 2773"/>
                    <a:gd name="T18" fmla="*/ 738 h 7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73" h="738">
                      <a:moveTo>
                        <a:pt x="33" y="0"/>
                      </a:moveTo>
                      <a:lnTo>
                        <a:pt x="0" y="99"/>
                      </a:lnTo>
                      <a:lnTo>
                        <a:pt x="2436" y="738"/>
                      </a:lnTo>
                      <a:cubicBezTo>
                        <a:pt x="2499" y="501"/>
                        <a:pt x="2773" y="727"/>
                        <a:pt x="2373" y="603"/>
                      </a:cubicBezTo>
                      <a:lnTo>
                        <a:pt x="3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CC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59" name="Freeform 1097"/>
                <p:cNvSpPr>
                  <a:spLocks/>
                </p:cNvSpPr>
                <p:nvPr/>
              </p:nvSpPr>
              <p:spPr bwMode="auto">
                <a:xfrm>
                  <a:off x="3195" y="1755"/>
                  <a:ext cx="429" cy="1187"/>
                </a:xfrm>
                <a:custGeom>
                  <a:avLst/>
                  <a:gdLst>
                    <a:gd name="T0" fmla="*/ 8 w 637"/>
                    <a:gd name="T1" fmla="*/ 0 h 1659"/>
                    <a:gd name="T2" fmla="*/ 8 w 637"/>
                    <a:gd name="T3" fmla="*/ 0 h 1659"/>
                    <a:gd name="T4" fmla="*/ 1 w 637"/>
                    <a:gd name="T5" fmla="*/ 42 h 1659"/>
                    <a:gd name="T6" fmla="*/ 0 w 637"/>
                    <a:gd name="T7" fmla="*/ 41 h 1659"/>
                    <a:gd name="T8" fmla="*/ 8 w 637"/>
                    <a:gd name="T9" fmla="*/ 0 h 16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7"/>
                    <a:gd name="T16" fmla="*/ 0 h 1659"/>
                    <a:gd name="T17" fmla="*/ 637 w 637"/>
                    <a:gd name="T18" fmla="*/ 1659 h 16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7" h="1659">
                      <a:moveTo>
                        <a:pt x="615" y="0"/>
                      </a:moveTo>
                      <a:lnTo>
                        <a:pt x="637" y="0"/>
                      </a:lnTo>
                      <a:lnTo>
                        <a:pt x="68" y="1659"/>
                      </a:lnTo>
                      <a:lnTo>
                        <a:pt x="0" y="1647"/>
                      </a:lnTo>
                      <a:lnTo>
                        <a:pt x="615" y="0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60" name="Freeform 1098"/>
                <p:cNvSpPr>
                  <a:spLocks/>
                </p:cNvSpPr>
                <p:nvPr/>
              </p:nvSpPr>
              <p:spPr bwMode="auto">
                <a:xfrm>
                  <a:off x="1734" y="2587"/>
                  <a:ext cx="1494" cy="394"/>
                </a:xfrm>
                <a:custGeom>
                  <a:avLst/>
                  <a:gdLst>
                    <a:gd name="T0" fmla="*/ 0 w 2216"/>
                    <a:gd name="T1" fmla="*/ 0 h 550"/>
                    <a:gd name="T2" fmla="*/ 1 w 2216"/>
                    <a:gd name="T3" fmla="*/ 1 h 550"/>
                    <a:gd name="T4" fmla="*/ 28 w 2216"/>
                    <a:gd name="T5" fmla="*/ 14 h 550"/>
                    <a:gd name="T6" fmla="*/ 28 w 2216"/>
                    <a:gd name="T7" fmla="*/ 12 h 550"/>
                    <a:gd name="T8" fmla="*/ 0 w 2216"/>
                    <a:gd name="T9" fmla="*/ 0 h 5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16"/>
                    <a:gd name="T16" fmla="*/ 0 h 550"/>
                    <a:gd name="T17" fmla="*/ 2216 w 2216"/>
                    <a:gd name="T18" fmla="*/ 550 h 5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16" h="550">
                      <a:moveTo>
                        <a:pt x="0" y="0"/>
                      </a:moveTo>
                      <a:lnTo>
                        <a:pt x="9" y="57"/>
                      </a:lnTo>
                      <a:lnTo>
                        <a:pt x="2164" y="550"/>
                      </a:lnTo>
                      <a:lnTo>
                        <a:pt x="2216" y="4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561" name="Group 1099"/>
                <p:cNvGrpSpPr>
                  <a:grpSpLocks/>
                </p:cNvGrpSpPr>
                <p:nvPr/>
              </p:nvGrpSpPr>
              <p:grpSpPr bwMode="auto">
                <a:xfrm>
                  <a:off x="1709" y="3008"/>
                  <a:ext cx="507" cy="234"/>
                  <a:chOff x="1740" y="2642"/>
                  <a:chExt cx="752" cy="327"/>
                </a:xfrm>
              </p:grpSpPr>
              <p:sp>
                <p:nvSpPr>
                  <p:cNvPr id="568" name="Freeform 1100"/>
                  <p:cNvSpPr>
                    <a:spLocks/>
                  </p:cNvSpPr>
                  <p:nvPr/>
                </p:nvSpPr>
                <p:spPr bwMode="auto">
                  <a:xfrm>
                    <a:off x="1740" y="2642"/>
                    <a:ext cx="752" cy="327"/>
                  </a:xfrm>
                  <a:custGeom>
                    <a:avLst/>
                    <a:gdLst>
                      <a:gd name="T0" fmla="*/ 293 w 752"/>
                      <a:gd name="T1" fmla="*/ 0 h 327"/>
                      <a:gd name="T2" fmla="*/ 752 w 752"/>
                      <a:gd name="T3" fmla="*/ 124 h 327"/>
                      <a:gd name="T4" fmla="*/ 470 w 752"/>
                      <a:gd name="T5" fmla="*/ 327 h 327"/>
                      <a:gd name="T6" fmla="*/ 0 w 752"/>
                      <a:gd name="T7" fmla="*/ 183 h 327"/>
                      <a:gd name="T8" fmla="*/ 293 w 752"/>
                      <a:gd name="T9" fmla="*/ 0 h 3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52"/>
                      <a:gd name="T16" fmla="*/ 0 h 327"/>
                      <a:gd name="T17" fmla="*/ 752 w 752"/>
                      <a:gd name="T18" fmla="*/ 327 h 3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52" h="327">
                        <a:moveTo>
                          <a:pt x="293" y="0"/>
                        </a:moveTo>
                        <a:lnTo>
                          <a:pt x="752" y="124"/>
                        </a:lnTo>
                        <a:lnTo>
                          <a:pt x="470" y="327"/>
                        </a:lnTo>
                        <a:lnTo>
                          <a:pt x="0" y="183"/>
                        </a:lnTo>
                        <a:lnTo>
                          <a:pt x="293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569" name="Freeform 1101"/>
                  <p:cNvSpPr>
                    <a:spLocks/>
                  </p:cNvSpPr>
                  <p:nvPr/>
                </p:nvSpPr>
                <p:spPr bwMode="auto">
                  <a:xfrm>
                    <a:off x="1754" y="2649"/>
                    <a:ext cx="726" cy="311"/>
                  </a:xfrm>
                  <a:custGeom>
                    <a:avLst/>
                    <a:gdLst>
                      <a:gd name="T0" fmla="*/ 282 w 726"/>
                      <a:gd name="T1" fmla="*/ 0 h 311"/>
                      <a:gd name="T2" fmla="*/ 726 w 726"/>
                      <a:gd name="T3" fmla="*/ 119 h 311"/>
                      <a:gd name="T4" fmla="*/ 457 w 726"/>
                      <a:gd name="T5" fmla="*/ 311 h 311"/>
                      <a:gd name="T6" fmla="*/ 0 w 726"/>
                      <a:gd name="T7" fmla="*/ 173 h 311"/>
                      <a:gd name="T8" fmla="*/ 282 w 726"/>
                      <a:gd name="T9" fmla="*/ 0 h 3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6"/>
                      <a:gd name="T16" fmla="*/ 0 h 311"/>
                      <a:gd name="T17" fmla="*/ 726 w 726"/>
                      <a:gd name="T18" fmla="*/ 311 h 3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6" h="311">
                        <a:moveTo>
                          <a:pt x="282" y="0"/>
                        </a:moveTo>
                        <a:lnTo>
                          <a:pt x="726" y="119"/>
                        </a:lnTo>
                        <a:lnTo>
                          <a:pt x="457" y="311"/>
                        </a:lnTo>
                        <a:lnTo>
                          <a:pt x="0" y="173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4D4D4D"/>
                      </a:gs>
                      <a:gs pos="100000">
                        <a:srgbClr val="DDDDDD"/>
                      </a:gs>
                    </a:gsLst>
                    <a:lin ang="189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570" name="Freeform 1102"/>
                  <p:cNvSpPr>
                    <a:spLocks/>
                  </p:cNvSpPr>
                  <p:nvPr/>
                </p:nvSpPr>
                <p:spPr bwMode="auto">
                  <a:xfrm>
                    <a:off x="1808" y="2770"/>
                    <a:ext cx="258" cy="100"/>
                  </a:xfrm>
                  <a:custGeom>
                    <a:avLst/>
                    <a:gdLst>
                      <a:gd name="T0" fmla="*/ 0 w 258"/>
                      <a:gd name="T1" fmla="*/ 44 h 100"/>
                      <a:gd name="T2" fmla="*/ 75 w 258"/>
                      <a:gd name="T3" fmla="*/ 0 h 100"/>
                      <a:gd name="T4" fmla="*/ 258 w 258"/>
                      <a:gd name="T5" fmla="*/ 50 h 100"/>
                      <a:gd name="T6" fmla="*/ 183 w 258"/>
                      <a:gd name="T7" fmla="*/ 100 h 100"/>
                      <a:gd name="T8" fmla="*/ 0 w 258"/>
                      <a:gd name="T9" fmla="*/ 44 h 1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0"/>
                      <a:gd name="T17" fmla="*/ 258 w 258"/>
                      <a:gd name="T18" fmla="*/ 100 h 1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0">
                        <a:moveTo>
                          <a:pt x="0" y="44"/>
                        </a:moveTo>
                        <a:lnTo>
                          <a:pt x="75" y="0"/>
                        </a:lnTo>
                        <a:lnTo>
                          <a:pt x="258" y="50"/>
                        </a:lnTo>
                        <a:lnTo>
                          <a:pt x="183" y="10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571" name="Freeform 1103"/>
                  <p:cNvSpPr>
                    <a:spLocks/>
                  </p:cNvSpPr>
                  <p:nvPr/>
                </p:nvSpPr>
                <p:spPr bwMode="auto">
                  <a:xfrm>
                    <a:off x="1799" y="2816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572" name="Freeform 1104"/>
                  <p:cNvSpPr>
                    <a:spLocks/>
                  </p:cNvSpPr>
                  <p:nvPr/>
                </p:nvSpPr>
                <p:spPr bwMode="auto">
                  <a:xfrm>
                    <a:off x="2020" y="2834"/>
                    <a:ext cx="258" cy="102"/>
                  </a:xfrm>
                  <a:custGeom>
                    <a:avLst/>
                    <a:gdLst>
                      <a:gd name="T0" fmla="*/ 0 w 258"/>
                      <a:gd name="T1" fmla="*/ 46 h 102"/>
                      <a:gd name="T2" fmla="*/ 71 w 258"/>
                      <a:gd name="T3" fmla="*/ 0 h 102"/>
                      <a:gd name="T4" fmla="*/ 258 w 258"/>
                      <a:gd name="T5" fmla="*/ 52 h 102"/>
                      <a:gd name="T6" fmla="*/ 183 w 258"/>
                      <a:gd name="T7" fmla="*/ 102 h 102"/>
                      <a:gd name="T8" fmla="*/ 0 w 258"/>
                      <a:gd name="T9" fmla="*/ 46 h 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2"/>
                      <a:gd name="T17" fmla="*/ 258 w 258"/>
                      <a:gd name="T18" fmla="*/ 102 h 10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2">
                        <a:moveTo>
                          <a:pt x="0" y="46"/>
                        </a:moveTo>
                        <a:lnTo>
                          <a:pt x="71" y="0"/>
                        </a:lnTo>
                        <a:lnTo>
                          <a:pt x="258" y="52"/>
                        </a:lnTo>
                        <a:lnTo>
                          <a:pt x="183" y="102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573" name="Freeform 1105"/>
                  <p:cNvSpPr>
                    <a:spLocks/>
                  </p:cNvSpPr>
                  <p:nvPr/>
                </p:nvSpPr>
                <p:spPr bwMode="auto">
                  <a:xfrm>
                    <a:off x="2011" y="2882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562" name="Freeform 1106"/>
                <p:cNvSpPr>
                  <a:spLocks/>
                </p:cNvSpPr>
                <p:nvPr/>
              </p:nvSpPr>
              <p:spPr bwMode="auto">
                <a:xfrm>
                  <a:off x="2577" y="3043"/>
                  <a:ext cx="614" cy="514"/>
                </a:xfrm>
                <a:custGeom>
                  <a:avLst/>
                  <a:gdLst>
                    <a:gd name="T0" fmla="*/ 1 w 990"/>
                    <a:gd name="T1" fmla="*/ 6 h 792"/>
                    <a:gd name="T2" fmla="*/ 6 w 990"/>
                    <a:gd name="T3" fmla="*/ 0 h 792"/>
                    <a:gd name="T4" fmla="*/ 6 w 990"/>
                    <a:gd name="T5" fmla="*/ 1 h 792"/>
                    <a:gd name="T6" fmla="*/ 0 w 990"/>
                    <a:gd name="T7" fmla="*/ 6 h 792"/>
                    <a:gd name="T8" fmla="*/ 1 w 990"/>
                    <a:gd name="T9" fmla="*/ 6 h 7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0"/>
                    <a:gd name="T16" fmla="*/ 0 h 792"/>
                    <a:gd name="T17" fmla="*/ 990 w 990"/>
                    <a:gd name="T18" fmla="*/ 792 h 7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0" h="792">
                      <a:moveTo>
                        <a:pt x="3" y="738"/>
                      </a:moveTo>
                      <a:lnTo>
                        <a:pt x="990" y="0"/>
                      </a:lnTo>
                      <a:lnTo>
                        <a:pt x="987" y="60"/>
                      </a:lnTo>
                      <a:lnTo>
                        <a:pt x="0" y="792"/>
                      </a:lnTo>
                      <a:lnTo>
                        <a:pt x="3" y="738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63" name="Freeform 1107"/>
                <p:cNvSpPr>
                  <a:spLocks/>
                </p:cNvSpPr>
                <p:nvPr/>
              </p:nvSpPr>
              <p:spPr bwMode="auto">
                <a:xfrm>
                  <a:off x="1010" y="3084"/>
                  <a:ext cx="1571" cy="469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14 w 2532"/>
                    <a:gd name="T5" fmla="*/ 6 h 723"/>
                    <a:gd name="T6" fmla="*/ 14 w 2532"/>
                    <a:gd name="T7" fmla="*/ 6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64" name="Freeform 1108"/>
                <p:cNvSpPr>
                  <a:spLocks/>
                </p:cNvSpPr>
                <p:nvPr/>
              </p:nvSpPr>
              <p:spPr bwMode="auto">
                <a:xfrm>
                  <a:off x="1011" y="2998"/>
                  <a:ext cx="17" cy="95"/>
                </a:xfrm>
                <a:custGeom>
                  <a:avLst/>
                  <a:gdLst>
                    <a:gd name="T0" fmla="*/ 1 w 26"/>
                    <a:gd name="T1" fmla="*/ 1 h 147"/>
                    <a:gd name="T2" fmla="*/ 1 w 26"/>
                    <a:gd name="T3" fmla="*/ 1 h 147"/>
                    <a:gd name="T4" fmla="*/ 0 w 26"/>
                    <a:gd name="T5" fmla="*/ 1 h 147"/>
                    <a:gd name="T6" fmla="*/ 1 w 26"/>
                    <a:gd name="T7" fmla="*/ 0 h 147"/>
                    <a:gd name="T8" fmla="*/ 1 w 26"/>
                    <a:gd name="T9" fmla="*/ 1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147"/>
                    <a:gd name="T17" fmla="*/ 26 w 26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147">
                      <a:moveTo>
                        <a:pt x="26" y="10"/>
                      </a:moveTo>
                      <a:lnTo>
                        <a:pt x="23" y="147"/>
                      </a:lnTo>
                      <a:lnTo>
                        <a:pt x="0" y="144"/>
                      </a:lnTo>
                      <a:lnTo>
                        <a:pt x="3" y="0"/>
                      </a:lnTo>
                      <a:lnTo>
                        <a:pt x="26" y="1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65" name="Freeform 1109"/>
                <p:cNvSpPr>
                  <a:spLocks/>
                </p:cNvSpPr>
                <p:nvPr/>
              </p:nvSpPr>
              <p:spPr bwMode="auto">
                <a:xfrm>
                  <a:off x="1012" y="2611"/>
                  <a:ext cx="730" cy="393"/>
                </a:xfrm>
                <a:custGeom>
                  <a:avLst/>
                  <a:gdLst>
                    <a:gd name="T0" fmla="*/ 6 w 1176"/>
                    <a:gd name="T1" fmla="*/ 0 h 606"/>
                    <a:gd name="T2" fmla="*/ 0 w 1176"/>
                    <a:gd name="T3" fmla="*/ 5 h 606"/>
                    <a:gd name="T4" fmla="*/ 1 w 1176"/>
                    <a:gd name="T5" fmla="*/ 5 h 606"/>
                    <a:gd name="T6" fmla="*/ 6 w 1176"/>
                    <a:gd name="T7" fmla="*/ 1 h 606"/>
                    <a:gd name="T8" fmla="*/ 6 w 1176"/>
                    <a:gd name="T9" fmla="*/ 0 h 6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76"/>
                    <a:gd name="T16" fmla="*/ 0 h 606"/>
                    <a:gd name="T17" fmla="*/ 1176 w 1176"/>
                    <a:gd name="T18" fmla="*/ 606 h 6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76" h="606">
                      <a:moveTo>
                        <a:pt x="1170" y="0"/>
                      </a:moveTo>
                      <a:lnTo>
                        <a:pt x="0" y="597"/>
                      </a:lnTo>
                      <a:lnTo>
                        <a:pt x="30" y="606"/>
                      </a:lnTo>
                      <a:lnTo>
                        <a:pt x="1176" y="18"/>
                      </a:lnTo>
                      <a:lnTo>
                        <a:pt x="1170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66" name="Freeform 1110"/>
                <p:cNvSpPr>
                  <a:spLocks/>
                </p:cNvSpPr>
                <p:nvPr/>
              </p:nvSpPr>
              <p:spPr bwMode="auto">
                <a:xfrm>
                  <a:off x="1061" y="3018"/>
                  <a:ext cx="1490" cy="451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7 w 2532"/>
                    <a:gd name="T5" fmla="*/ 4 h 723"/>
                    <a:gd name="T6" fmla="*/ 7 w 2532"/>
                    <a:gd name="T7" fmla="*/ 4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67" name="Freeform 1111"/>
                <p:cNvSpPr>
                  <a:spLocks/>
                </p:cNvSpPr>
                <p:nvPr/>
              </p:nvSpPr>
              <p:spPr bwMode="auto">
                <a:xfrm flipV="1">
                  <a:off x="2549" y="2986"/>
                  <a:ext cx="608" cy="467"/>
                </a:xfrm>
                <a:custGeom>
                  <a:avLst/>
                  <a:gdLst>
                    <a:gd name="T0" fmla="*/ 0 w 2532"/>
                    <a:gd name="T1" fmla="*/ 0 h 723"/>
                    <a:gd name="T2" fmla="*/ 0 w 2532"/>
                    <a:gd name="T3" fmla="*/ 0 h 723"/>
                    <a:gd name="T4" fmla="*/ 0 w 2532"/>
                    <a:gd name="T5" fmla="*/ 6 h 723"/>
                    <a:gd name="T6" fmla="*/ 0 w 2532"/>
                    <a:gd name="T7" fmla="*/ 6 h 723"/>
                    <a:gd name="T8" fmla="*/ 0 w 2532"/>
                    <a:gd name="T9" fmla="*/ 1 h 723"/>
                    <a:gd name="T10" fmla="*/ 0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518" name="Group 1168"/>
              <p:cNvGrpSpPr>
                <a:grpSpLocks/>
              </p:cNvGrpSpPr>
              <p:nvPr/>
            </p:nvGrpSpPr>
            <p:grpSpPr bwMode="auto">
              <a:xfrm>
                <a:off x="340" y="1097"/>
                <a:ext cx="157" cy="256"/>
                <a:chOff x="4140" y="429"/>
                <a:chExt cx="1425" cy="2396"/>
              </a:xfrm>
            </p:grpSpPr>
            <p:sp>
              <p:nvSpPr>
                <p:cNvPr id="519" name="Freeform 1169"/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6 w 354"/>
                    <a:gd name="T1" fmla="*/ 0 h 2742"/>
                    <a:gd name="T2" fmla="*/ 30 w 354"/>
                    <a:gd name="T3" fmla="*/ 46 h 2742"/>
                    <a:gd name="T4" fmla="*/ 30 w 354"/>
                    <a:gd name="T5" fmla="*/ 354 h 2742"/>
                    <a:gd name="T6" fmla="*/ 0 w 354"/>
                    <a:gd name="T7" fmla="*/ 371 h 2742"/>
                    <a:gd name="T8" fmla="*/ 6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2742"/>
                    <a:gd name="T17" fmla="*/ 354 w 354"/>
                    <a:gd name="T18" fmla="*/ 2742 h 2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20" name="Rectangle 1170"/>
                <p:cNvSpPr>
                  <a:spLocks noChangeArrowheads="1"/>
                </p:cNvSpPr>
                <p:nvPr/>
              </p:nvSpPr>
              <p:spPr bwMode="auto">
                <a:xfrm>
                  <a:off x="4204" y="429"/>
                  <a:ext cx="1053" cy="2284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1" name="Freeform 1171"/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18 w 211"/>
                    <a:gd name="T3" fmla="*/ 30 h 2537"/>
                    <a:gd name="T4" fmla="*/ 2 w 211"/>
                    <a:gd name="T5" fmla="*/ 338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1"/>
                    <a:gd name="T13" fmla="*/ 0 h 2537"/>
                    <a:gd name="T14" fmla="*/ 211 w 211"/>
                    <a:gd name="T15" fmla="*/ 2537 h 25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22" name="Freeform 1172"/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29 w 328"/>
                    <a:gd name="T3" fmla="*/ 18 h 226"/>
                    <a:gd name="T4" fmla="*/ 29 w 328"/>
                    <a:gd name="T5" fmla="*/ 32 h 226"/>
                    <a:gd name="T6" fmla="*/ 0 w 328"/>
                    <a:gd name="T7" fmla="*/ 13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23" name="Rectangle 1173"/>
                <p:cNvSpPr>
                  <a:spLocks noChangeArrowheads="1"/>
                </p:cNvSpPr>
                <p:nvPr/>
              </p:nvSpPr>
              <p:spPr bwMode="auto">
                <a:xfrm>
                  <a:off x="4213" y="691"/>
                  <a:ext cx="599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24" name="Group 1174"/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549" name="AutoShape 1175"/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72"/>
                    <a:ext cx="725" cy="13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0" name="AutoShape 1176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2590"/>
                    <a:ext cx="691" cy="9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5" name="Rectangle 1177"/>
                <p:cNvSpPr>
                  <a:spLocks noChangeArrowheads="1"/>
                </p:cNvSpPr>
                <p:nvPr/>
              </p:nvSpPr>
              <p:spPr bwMode="auto">
                <a:xfrm>
                  <a:off x="4222" y="1019"/>
                  <a:ext cx="599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26" name="Group 1178"/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547" name="AutoShape 1179"/>
                  <p:cNvSpPr>
                    <a:spLocks noChangeArrowheads="1"/>
                  </p:cNvSpPr>
                  <p:nvPr/>
                </p:nvSpPr>
                <p:spPr bwMode="auto">
                  <a:xfrm>
                    <a:off x="615" y="2564"/>
                    <a:ext cx="725" cy="14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8" name="AutoShape 1180"/>
                  <p:cNvSpPr>
                    <a:spLocks noChangeArrowheads="1"/>
                  </p:cNvSpPr>
                  <p:nvPr/>
                </p:nvSpPr>
                <p:spPr bwMode="auto">
                  <a:xfrm>
                    <a:off x="627" y="2584"/>
                    <a:ext cx="691" cy="107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7" name="Rectangle 1181"/>
                <p:cNvSpPr>
                  <a:spLocks noChangeArrowheads="1"/>
                </p:cNvSpPr>
                <p:nvPr/>
              </p:nvSpPr>
              <p:spPr bwMode="auto">
                <a:xfrm>
                  <a:off x="4213" y="1356"/>
                  <a:ext cx="599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" name="Rectangle 1182"/>
                <p:cNvSpPr>
                  <a:spLocks noChangeArrowheads="1"/>
                </p:cNvSpPr>
                <p:nvPr/>
              </p:nvSpPr>
              <p:spPr bwMode="auto">
                <a:xfrm>
                  <a:off x="4231" y="1655"/>
                  <a:ext cx="590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29" name="Group 1183"/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545" name="AutoShape 1184"/>
                  <p:cNvSpPr>
                    <a:spLocks noChangeArrowheads="1"/>
                  </p:cNvSpPr>
                  <p:nvPr/>
                </p:nvSpPr>
                <p:spPr bwMode="auto">
                  <a:xfrm>
                    <a:off x="619" y="2568"/>
                    <a:ext cx="724" cy="1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6" name="AutoShape 118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585"/>
                    <a:ext cx="690" cy="10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0" name="Freeform 1186"/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29 w 328"/>
                    <a:gd name="T3" fmla="*/ 17 h 226"/>
                    <a:gd name="T4" fmla="*/ 29 w 328"/>
                    <a:gd name="T5" fmla="*/ 30 h 226"/>
                    <a:gd name="T6" fmla="*/ 0 w 328"/>
                    <a:gd name="T7" fmla="*/ 12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531" name="Group 1187"/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543" name="AutoShape 1188"/>
                  <p:cNvSpPr>
                    <a:spLocks noChangeArrowheads="1"/>
                  </p:cNvSpPr>
                  <p:nvPr/>
                </p:nvSpPr>
                <p:spPr bwMode="auto">
                  <a:xfrm>
                    <a:off x="614" y="2569"/>
                    <a:ext cx="724" cy="14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4" name="AutoShape 118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7"/>
                    <a:ext cx="690" cy="10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2" name="Rectangle 1190"/>
                <p:cNvSpPr>
                  <a:spLocks noChangeArrowheads="1"/>
                </p:cNvSpPr>
                <p:nvPr/>
              </p:nvSpPr>
              <p:spPr bwMode="auto">
                <a:xfrm>
                  <a:off x="5247" y="429"/>
                  <a:ext cx="73" cy="2293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3" name="Freeform 1191"/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26 w 296"/>
                    <a:gd name="T3" fmla="*/ 18 h 256"/>
                    <a:gd name="T4" fmla="*/ 26 w 296"/>
                    <a:gd name="T5" fmla="*/ 34 h 256"/>
                    <a:gd name="T6" fmla="*/ 0 w 296"/>
                    <a:gd name="T7" fmla="*/ 12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256"/>
                    <a:gd name="T17" fmla="*/ 296 w 296"/>
                    <a:gd name="T18" fmla="*/ 256 h 2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34" name="Freeform 1192"/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27 w 304"/>
                    <a:gd name="T3" fmla="*/ 23 h 288"/>
                    <a:gd name="T4" fmla="*/ 25 w 304"/>
                    <a:gd name="T5" fmla="*/ 39 h 288"/>
                    <a:gd name="T6" fmla="*/ 2 w 304"/>
                    <a:gd name="T7" fmla="*/ 17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88"/>
                    <a:gd name="T17" fmla="*/ 304 w 304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35" name="Oval 1193"/>
                <p:cNvSpPr>
                  <a:spLocks noChangeArrowheads="1"/>
                </p:cNvSpPr>
                <p:nvPr/>
              </p:nvSpPr>
              <p:spPr bwMode="auto">
                <a:xfrm>
                  <a:off x="5520" y="2610"/>
                  <a:ext cx="45" cy="94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6" name="Freeform 1194"/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15 h 240"/>
                    <a:gd name="T2" fmla="*/ 2 w 306"/>
                    <a:gd name="T3" fmla="*/ 33 h 240"/>
                    <a:gd name="T4" fmla="*/ 27 w 306"/>
                    <a:gd name="T5" fmla="*/ 15 h 240"/>
                    <a:gd name="T6" fmla="*/ 26 w 306"/>
                    <a:gd name="T7" fmla="*/ 0 h 240"/>
                    <a:gd name="T8" fmla="*/ 0 w 306"/>
                    <a:gd name="T9" fmla="*/ 15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240"/>
                    <a:gd name="T17" fmla="*/ 306 w 306"/>
                    <a:gd name="T18" fmla="*/ 240 h 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537" name="AutoShape 1195"/>
                <p:cNvSpPr>
                  <a:spLocks noChangeArrowheads="1"/>
                </p:cNvSpPr>
                <p:nvPr/>
              </p:nvSpPr>
              <p:spPr bwMode="auto">
                <a:xfrm>
                  <a:off x="4140" y="2675"/>
                  <a:ext cx="1198" cy="1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8" name="AutoShape 1196"/>
                <p:cNvSpPr>
                  <a:spLocks noChangeArrowheads="1"/>
                </p:cNvSpPr>
                <p:nvPr/>
              </p:nvSpPr>
              <p:spPr bwMode="auto">
                <a:xfrm>
                  <a:off x="4204" y="2713"/>
                  <a:ext cx="1071" cy="8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9" name="Oval 1197"/>
                <p:cNvSpPr>
                  <a:spLocks noChangeArrowheads="1"/>
                </p:cNvSpPr>
                <p:nvPr/>
              </p:nvSpPr>
              <p:spPr bwMode="auto">
                <a:xfrm>
                  <a:off x="4312" y="2385"/>
                  <a:ext cx="154" cy="140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0" name="Oval 1198"/>
                <p:cNvSpPr>
                  <a:spLocks noChangeArrowheads="1"/>
                </p:cNvSpPr>
                <p:nvPr/>
              </p:nvSpPr>
              <p:spPr bwMode="auto">
                <a:xfrm>
                  <a:off x="4485" y="2385"/>
                  <a:ext cx="163" cy="14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41" name="Oval 1199"/>
                <p:cNvSpPr>
                  <a:spLocks noChangeArrowheads="1"/>
                </p:cNvSpPr>
                <p:nvPr/>
              </p:nvSpPr>
              <p:spPr bwMode="auto">
                <a:xfrm>
                  <a:off x="4666" y="2385"/>
                  <a:ext cx="154" cy="140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2" name="Rectangle 1200"/>
                <p:cNvSpPr>
                  <a:spLocks noChangeArrowheads="1"/>
                </p:cNvSpPr>
                <p:nvPr/>
              </p:nvSpPr>
              <p:spPr bwMode="auto">
                <a:xfrm>
                  <a:off x="5066" y="1833"/>
                  <a:ext cx="82" cy="767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78" name="TextBox 577"/>
          <p:cNvSpPr txBox="1"/>
          <p:nvPr/>
        </p:nvSpPr>
        <p:spPr>
          <a:xfrm>
            <a:off x="2576223" y="2710425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 Components</a:t>
            </a:r>
          </a:p>
        </p:txBody>
      </p:sp>
      <p:sp>
        <p:nvSpPr>
          <p:cNvPr id="47" name="Striped Right Arrow 46"/>
          <p:cNvSpPr/>
          <p:nvPr/>
        </p:nvSpPr>
        <p:spPr>
          <a:xfrm>
            <a:off x="5728690" y="4001702"/>
            <a:ext cx="1493539" cy="655450"/>
          </a:xfrm>
          <a:prstGeom prst="stripedRightArrow">
            <a:avLst/>
          </a:prstGeom>
          <a:solidFill>
            <a:schemeClr val="tx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4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" grpId="0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Protocol?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Human Protocol(Language)</a:t>
            </a:r>
          </a:p>
          <a:p>
            <a:pPr lvl="1"/>
            <a:r>
              <a:rPr lang="en-US" dirty="0"/>
              <a:t>“what’s the time?”</a:t>
            </a:r>
          </a:p>
          <a:p>
            <a:pPr lvl="1"/>
            <a:r>
              <a:rPr lang="en-US" dirty="0"/>
              <a:t>“I have a question”</a:t>
            </a:r>
          </a:p>
          <a:p>
            <a:pPr lvl="1"/>
            <a:r>
              <a:rPr lang="en-US" dirty="0"/>
              <a:t> Introduction Talk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7054636" y="862241"/>
            <a:ext cx="5137363" cy="1905000"/>
          </a:xfrm>
        </p:spPr>
        <p:txBody>
          <a:bodyPr>
            <a:normAutofit/>
          </a:bodyPr>
          <a:lstStyle/>
          <a:p>
            <a:pPr marL="265113" indent="-265113" algn="just">
              <a:buClr>
                <a:schemeClr val="accent6"/>
              </a:buClr>
              <a:buFont typeface="Wingdings 3" panose="05040102010807070707" pitchFamily="18" charset="2"/>
              <a:buChar char=""/>
            </a:pPr>
            <a:r>
              <a:rPr lang="en-US" sz="2400" dirty="0"/>
              <a:t>Network Protocol</a:t>
            </a:r>
          </a:p>
          <a:p>
            <a:pPr marL="809625" lvl="1" indent="-352425" algn="just">
              <a:buClr>
                <a:schemeClr val="accent6"/>
              </a:buClr>
              <a:buFont typeface="Wingdings 3" panose="05040102010807070707" pitchFamily="18" charset="2"/>
              <a:buChar char=""/>
            </a:pPr>
            <a:r>
              <a:rPr lang="en-US" sz="2000" dirty="0">
                <a:solidFill>
                  <a:schemeClr val="accent6"/>
                </a:solidFill>
              </a:rPr>
              <a:t>Set of rules</a:t>
            </a:r>
          </a:p>
          <a:p>
            <a:pPr marL="809625" lvl="1" indent="-352425" algn="just">
              <a:buClr>
                <a:schemeClr val="accent6"/>
              </a:buClr>
              <a:buFont typeface="Wingdings 3" panose="05040102010807070707" pitchFamily="18" charset="2"/>
              <a:buChar char=""/>
            </a:pPr>
            <a:r>
              <a:rPr lang="en-US" sz="2000" dirty="0"/>
              <a:t>Machines rather than humans.</a:t>
            </a:r>
          </a:p>
          <a:p>
            <a:pPr marL="809625" lvl="1" indent="-352425">
              <a:buClr>
                <a:schemeClr val="accent6"/>
              </a:buClr>
              <a:buFont typeface="Wingdings 3" panose="05040102010807070707" pitchFamily="18" charset="2"/>
              <a:buChar char=""/>
            </a:pPr>
            <a:r>
              <a:rPr lang="en-US" sz="2000" dirty="0"/>
              <a:t>All communication activity in Internet governed by protocols.</a:t>
            </a:r>
          </a:p>
        </p:txBody>
      </p:sp>
      <p:pic>
        <p:nvPicPr>
          <p:cNvPr id="6" name="Picture 5" descr="http://www.studycampus.com/PgD/cnm/lesson1_files/whatisprotocol.gif"/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39033" y="2608997"/>
            <a:ext cx="2165384" cy="3181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264023" y="2743784"/>
            <a:ext cx="3651678" cy="2677656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8100" lvl="1" algn="ctr"/>
            <a:r>
              <a:rPr lang="en-US" sz="2400" i="1" dirty="0">
                <a:solidFill>
                  <a:srgbClr val="CC0000"/>
                </a:solidFill>
              </a:rPr>
              <a:t>Protocol</a:t>
            </a:r>
            <a:r>
              <a:rPr lang="en-US" sz="2400" i="1" dirty="0"/>
              <a:t> is define </a:t>
            </a:r>
            <a:r>
              <a:rPr lang="en-US" sz="2400" i="1" dirty="0">
                <a:solidFill>
                  <a:srgbClr val="CC0000"/>
                </a:solidFill>
              </a:rPr>
              <a:t>format</a:t>
            </a:r>
            <a:r>
              <a:rPr lang="en-US" sz="2400" i="1" dirty="0"/>
              <a:t>, </a:t>
            </a:r>
            <a:r>
              <a:rPr lang="en-US" sz="2400" i="1" dirty="0">
                <a:solidFill>
                  <a:srgbClr val="CC0000"/>
                </a:solidFill>
              </a:rPr>
              <a:t>order</a:t>
            </a:r>
            <a:r>
              <a:rPr lang="en-US" sz="2400" i="1" dirty="0"/>
              <a:t> </a:t>
            </a:r>
            <a:r>
              <a:rPr lang="en-US" sz="2400" i="1" dirty="0">
                <a:solidFill>
                  <a:srgbClr val="FF0000"/>
                </a:solidFill>
              </a:rPr>
              <a:t>of</a:t>
            </a:r>
            <a:r>
              <a:rPr lang="en-US" sz="2400" i="1" dirty="0"/>
              <a:t> </a:t>
            </a:r>
            <a:r>
              <a:rPr lang="en-US" sz="2400" i="1" dirty="0">
                <a:solidFill>
                  <a:srgbClr val="CC0000"/>
                </a:solidFill>
              </a:rPr>
              <a:t>message </a:t>
            </a:r>
            <a:r>
              <a:rPr lang="en-US" sz="2400" i="1" dirty="0">
                <a:solidFill>
                  <a:schemeClr val="tx1"/>
                </a:solidFill>
              </a:rPr>
              <a:t>that</a:t>
            </a:r>
            <a:r>
              <a:rPr lang="en-US" sz="2400" i="1" dirty="0">
                <a:solidFill>
                  <a:srgbClr val="CC0000"/>
                </a:solidFill>
              </a:rPr>
              <a:t> sent and received</a:t>
            </a:r>
            <a:r>
              <a:rPr lang="en-US" sz="2400" i="1" dirty="0"/>
              <a:t> among network entities, and </a:t>
            </a:r>
            <a:r>
              <a:rPr lang="en-US" sz="2400" i="1" dirty="0">
                <a:solidFill>
                  <a:srgbClr val="CC0000"/>
                </a:solidFill>
              </a:rPr>
              <a:t>actions taken</a:t>
            </a:r>
            <a:r>
              <a:rPr lang="en-US" sz="2400" i="1" dirty="0"/>
              <a:t> on message transmission and reception.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7" name="Picture 6" descr="http://www.studycampus.com/PgD/cnm/lesson1_files/whatisprotocol.gif"/>
          <p:cNvPicPr/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1002" y="2608997"/>
            <a:ext cx="2303637" cy="3181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93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The Network Edge</a:t>
            </a:r>
            <a:endParaRPr lang="en-IN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IN" sz="2200" dirty="0"/>
              <a:t>Computers and other devices are connected at the </a:t>
            </a:r>
            <a:r>
              <a:rPr lang="en-IN" sz="2200" dirty="0">
                <a:solidFill>
                  <a:schemeClr val="accent6"/>
                </a:solidFill>
              </a:rPr>
              <a:t>edge </a:t>
            </a:r>
            <a:r>
              <a:rPr lang="en-IN" sz="2200" dirty="0"/>
              <a:t>(end) of the network. </a:t>
            </a:r>
          </a:p>
          <a:p>
            <a:pPr algn="just"/>
            <a:r>
              <a:rPr lang="en-IN" sz="2200" dirty="0"/>
              <a:t>These computers are known as </a:t>
            </a:r>
            <a:r>
              <a:rPr lang="en-IN" sz="2200" dirty="0">
                <a:solidFill>
                  <a:schemeClr val="accent6"/>
                </a:solidFill>
              </a:rPr>
              <a:t>hosts </a:t>
            </a:r>
            <a:r>
              <a:rPr lang="en-IN" sz="2200" dirty="0"/>
              <a:t>or </a:t>
            </a:r>
            <a:r>
              <a:rPr lang="en-IN" sz="2200" dirty="0">
                <a:solidFill>
                  <a:schemeClr val="accent6"/>
                </a:solidFill>
              </a:rPr>
              <a:t>end systems</a:t>
            </a:r>
            <a:r>
              <a:rPr lang="en-IN" sz="2200" dirty="0"/>
              <a:t>. Router is known as </a:t>
            </a:r>
            <a:r>
              <a:rPr lang="en-IN" sz="2200" dirty="0">
                <a:solidFill>
                  <a:srgbClr val="00B050"/>
                </a:solidFill>
              </a:rPr>
              <a:t>edge router.</a:t>
            </a:r>
            <a:r>
              <a:rPr lang="en-IN" sz="2800" dirty="0">
                <a:solidFill>
                  <a:srgbClr val="00B050"/>
                </a:solidFill>
              </a:rPr>
              <a:t> </a:t>
            </a:r>
          </a:p>
          <a:p>
            <a:pPr algn="just"/>
            <a:endParaRPr lang="en-IN" sz="2800" dirty="0"/>
          </a:p>
          <a:p>
            <a:pPr algn="just"/>
            <a:endParaRPr lang="en-US" sz="2800" b="1" dirty="0"/>
          </a:p>
          <a:p>
            <a:pPr algn="just">
              <a:buFont typeface="Arial" charset="0"/>
              <a:buChar char="•"/>
            </a:pPr>
            <a:endParaRPr lang="en-IN" sz="2800" dirty="0"/>
          </a:p>
          <a:p>
            <a:pPr marL="0" indent="0" algn="just">
              <a:buNone/>
            </a:pPr>
            <a:endParaRPr lang="en-IN" dirty="0"/>
          </a:p>
        </p:txBody>
      </p:sp>
      <p:grpSp>
        <p:nvGrpSpPr>
          <p:cNvPr id="4" name="Group 3"/>
          <p:cNvGrpSpPr/>
          <p:nvPr/>
        </p:nvGrpSpPr>
        <p:grpSpPr>
          <a:xfrm>
            <a:off x="4585543" y="2209800"/>
            <a:ext cx="3719637" cy="4295260"/>
            <a:chOff x="5638800" y="2322831"/>
            <a:chExt cx="3654164" cy="4068096"/>
          </a:xfrm>
        </p:grpSpPr>
        <p:sp>
          <p:nvSpPr>
            <p:cNvPr id="5" name="Freeform 417"/>
            <p:cNvSpPr>
              <a:spLocks/>
            </p:cNvSpPr>
            <p:nvPr/>
          </p:nvSpPr>
          <p:spPr bwMode="auto">
            <a:xfrm>
              <a:off x="5638800" y="2586670"/>
              <a:ext cx="1354461" cy="868737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98228" y="2322831"/>
              <a:ext cx="3594736" cy="4068096"/>
              <a:chOff x="5698228" y="2322831"/>
              <a:chExt cx="3594736" cy="4068096"/>
            </a:xfrm>
          </p:grpSpPr>
          <p:sp>
            <p:nvSpPr>
              <p:cNvPr id="7" name="Freeform 415"/>
              <p:cNvSpPr>
                <a:spLocks/>
              </p:cNvSpPr>
              <p:nvPr/>
            </p:nvSpPr>
            <p:spPr bwMode="auto">
              <a:xfrm>
                <a:off x="7044022" y="4060304"/>
                <a:ext cx="1025132" cy="546983"/>
              </a:xfrm>
              <a:custGeom>
                <a:avLst/>
                <a:gdLst>
                  <a:gd name="T0" fmla="*/ 2147483647 w 828"/>
                  <a:gd name="T1" fmla="*/ 2147483647 h 425"/>
                  <a:gd name="T2" fmla="*/ 2147483647 w 828"/>
                  <a:gd name="T3" fmla="*/ 2147483647 h 425"/>
                  <a:gd name="T4" fmla="*/ 2147483647 w 828"/>
                  <a:gd name="T5" fmla="*/ 2147483647 h 425"/>
                  <a:gd name="T6" fmla="*/ 2147483647 w 828"/>
                  <a:gd name="T7" fmla="*/ 2147483647 h 425"/>
                  <a:gd name="T8" fmla="*/ 2147483647 w 828"/>
                  <a:gd name="T9" fmla="*/ 2147483647 h 425"/>
                  <a:gd name="T10" fmla="*/ 2147483647 w 828"/>
                  <a:gd name="T11" fmla="*/ 2147483647 h 425"/>
                  <a:gd name="T12" fmla="*/ 2147483647 w 828"/>
                  <a:gd name="T13" fmla="*/ 2147483647 h 425"/>
                  <a:gd name="T14" fmla="*/ 2147483647 w 828"/>
                  <a:gd name="T15" fmla="*/ 2147483647 h 425"/>
                  <a:gd name="T16" fmla="*/ 2147483647 w 828"/>
                  <a:gd name="T17" fmla="*/ 2147483647 h 425"/>
                  <a:gd name="T18" fmla="*/ 2147483647 w 828"/>
                  <a:gd name="T19" fmla="*/ 2147483647 h 425"/>
                  <a:gd name="T20" fmla="*/ 2147483647 w 828"/>
                  <a:gd name="T21" fmla="*/ 2147483647 h 425"/>
                  <a:gd name="T22" fmla="*/ 2147483647 w 828"/>
                  <a:gd name="T23" fmla="*/ 2147483647 h 4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8"/>
                  <a:gd name="T37" fmla="*/ 0 h 425"/>
                  <a:gd name="T38" fmla="*/ 828 w 828"/>
                  <a:gd name="T39" fmla="*/ 425 h 4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8" h="425">
                    <a:moveTo>
                      <a:pt x="382" y="30"/>
                    </a:moveTo>
                    <a:cubicBezTo>
                      <a:pt x="350" y="29"/>
                      <a:pt x="413" y="30"/>
                      <a:pt x="370" y="30"/>
                    </a:cubicBezTo>
                    <a:cubicBezTo>
                      <a:pt x="327" y="30"/>
                      <a:pt x="187" y="16"/>
                      <a:pt x="126" y="32"/>
                    </a:cubicBezTo>
                    <a:cubicBezTo>
                      <a:pt x="65" y="48"/>
                      <a:pt x="12" y="86"/>
                      <a:pt x="6" y="126"/>
                    </a:cubicBezTo>
                    <a:cubicBezTo>
                      <a:pt x="0" y="166"/>
                      <a:pt x="44" y="231"/>
                      <a:pt x="92" y="274"/>
                    </a:cubicBezTo>
                    <a:cubicBezTo>
                      <a:pt x="140" y="317"/>
                      <a:pt x="217" y="360"/>
                      <a:pt x="292" y="384"/>
                    </a:cubicBezTo>
                    <a:cubicBezTo>
                      <a:pt x="367" y="408"/>
                      <a:pt x="472" y="425"/>
                      <a:pt x="540" y="416"/>
                    </a:cubicBezTo>
                    <a:cubicBezTo>
                      <a:pt x="608" y="407"/>
                      <a:pt x="659" y="371"/>
                      <a:pt x="698" y="330"/>
                    </a:cubicBezTo>
                    <a:cubicBezTo>
                      <a:pt x="737" y="289"/>
                      <a:pt x="760" y="221"/>
                      <a:pt x="776" y="170"/>
                    </a:cubicBezTo>
                    <a:cubicBezTo>
                      <a:pt x="792" y="119"/>
                      <a:pt x="828" y="44"/>
                      <a:pt x="792" y="22"/>
                    </a:cubicBezTo>
                    <a:cubicBezTo>
                      <a:pt x="756" y="0"/>
                      <a:pt x="630" y="37"/>
                      <a:pt x="560" y="38"/>
                    </a:cubicBezTo>
                    <a:cubicBezTo>
                      <a:pt x="490" y="39"/>
                      <a:pt x="414" y="31"/>
                      <a:pt x="382" y="30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8" name="Freeform 416"/>
              <p:cNvSpPr>
                <a:spLocks/>
              </p:cNvSpPr>
              <p:nvPr/>
            </p:nvSpPr>
            <p:spPr bwMode="auto">
              <a:xfrm>
                <a:off x="7058879" y="2823481"/>
                <a:ext cx="1349509" cy="912496"/>
              </a:xfrm>
              <a:custGeom>
                <a:avLst/>
                <a:gdLst>
                  <a:gd name="T0" fmla="*/ 2147483647 w 765"/>
                  <a:gd name="T1" fmla="*/ 2147483647 h 459"/>
                  <a:gd name="T2" fmla="*/ 2147483647 w 765"/>
                  <a:gd name="T3" fmla="*/ 2147483647 h 459"/>
                  <a:gd name="T4" fmla="*/ 2147483647 w 765"/>
                  <a:gd name="T5" fmla="*/ 2147483647 h 459"/>
                  <a:gd name="T6" fmla="*/ 2147483647 w 765"/>
                  <a:gd name="T7" fmla="*/ 2147483647 h 459"/>
                  <a:gd name="T8" fmla="*/ 2147483647 w 765"/>
                  <a:gd name="T9" fmla="*/ 2147483647 h 459"/>
                  <a:gd name="T10" fmla="*/ 2147483647 w 765"/>
                  <a:gd name="T11" fmla="*/ 2147483647 h 459"/>
                  <a:gd name="T12" fmla="*/ 2147483647 w 765"/>
                  <a:gd name="T13" fmla="*/ 2147483647 h 459"/>
                  <a:gd name="T14" fmla="*/ 2147483647 w 765"/>
                  <a:gd name="T15" fmla="*/ 2147483647 h 459"/>
                  <a:gd name="T16" fmla="*/ 2147483647 w 765"/>
                  <a:gd name="T17" fmla="*/ 2147483647 h 459"/>
                  <a:gd name="T18" fmla="*/ 2147483647 w 765"/>
                  <a:gd name="T19" fmla="*/ 2147483647 h 459"/>
                  <a:gd name="T20" fmla="*/ 2147483647 w 765"/>
                  <a:gd name="T21" fmla="*/ 2147483647 h 459"/>
                  <a:gd name="T22" fmla="*/ 2147483647 w 765"/>
                  <a:gd name="T23" fmla="*/ 2147483647 h 45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65"/>
                  <a:gd name="T37" fmla="*/ 0 h 459"/>
                  <a:gd name="T38" fmla="*/ 765 w 765"/>
                  <a:gd name="T39" fmla="*/ 459 h 45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65" h="459">
                    <a:moveTo>
                      <a:pt x="424" y="10"/>
                    </a:moveTo>
                    <a:cubicBezTo>
                      <a:pt x="362" y="16"/>
                      <a:pt x="343" y="55"/>
                      <a:pt x="288" y="70"/>
                    </a:cubicBezTo>
                    <a:cubicBezTo>
                      <a:pt x="233" y="85"/>
                      <a:pt x="142" y="56"/>
                      <a:pt x="96" y="100"/>
                    </a:cubicBezTo>
                    <a:cubicBezTo>
                      <a:pt x="50" y="144"/>
                      <a:pt x="0" y="279"/>
                      <a:pt x="14" y="336"/>
                    </a:cubicBezTo>
                    <a:cubicBezTo>
                      <a:pt x="28" y="393"/>
                      <a:pt x="125" y="429"/>
                      <a:pt x="180" y="444"/>
                    </a:cubicBezTo>
                    <a:cubicBezTo>
                      <a:pt x="235" y="459"/>
                      <a:pt x="279" y="426"/>
                      <a:pt x="346" y="426"/>
                    </a:cubicBezTo>
                    <a:cubicBezTo>
                      <a:pt x="413" y="426"/>
                      <a:pt x="525" y="443"/>
                      <a:pt x="584" y="444"/>
                    </a:cubicBezTo>
                    <a:cubicBezTo>
                      <a:pt x="643" y="445"/>
                      <a:pt x="670" y="446"/>
                      <a:pt x="698" y="434"/>
                    </a:cubicBezTo>
                    <a:cubicBezTo>
                      <a:pt x="726" y="422"/>
                      <a:pt x="743" y="418"/>
                      <a:pt x="752" y="372"/>
                    </a:cubicBezTo>
                    <a:cubicBezTo>
                      <a:pt x="761" y="326"/>
                      <a:pt x="765" y="214"/>
                      <a:pt x="750" y="158"/>
                    </a:cubicBezTo>
                    <a:cubicBezTo>
                      <a:pt x="735" y="102"/>
                      <a:pt x="716" y="58"/>
                      <a:pt x="662" y="34"/>
                    </a:cubicBezTo>
                    <a:cubicBezTo>
                      <a:pt x="608" y="10"/>
                      <a:pt x="505" y="0"/>
                      <a:pt x="424" y="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CCFF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9" name="Group 418"/>
              <p:cNvGrpSpPr>
                <a:grpSpLocks/>
              </p:cNvGrpSpPr>
              <p:nvPr/>
            </p:nvGrpSpPr>
            <p:grpSpPr bwMode="auto">
              <a:xfrm>
                <a:off x="5698228" y="3612422"/>
                <a:ext cx="1137797" cy="756766"/>
                <a:chOff x="2889" y="1631"/>
                <a:chExt cx="980" cy="743"/>
              </a:xfrm>
            </p:grpSpPr>
            <p:sp>
              <p:nvSpPr>
                <p:cNvPr id="359" name="Rectangle 419"/>
                <p:cNvSpPr>
                  <a:spLocks noChangeArrowheads="1"/>
                </p:cNvSpPr>
                <p:nvPr/>
              </p:nvSpPr>
              <p:spPr bwMode="auto">
                <a:xfrm>
                  <a:off x="3046" y="1841"/>
                  <a:ext cx="663" cy="533"/>
                </a:xfrm>
                <a:prstGeom prst="rect">
                  <a:avLst/>
                </a:prstGeom>
                <a:solidFill>
                  <a:srgbClr val="00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0" name="AutoShape 420"/>
                <p:cNvSpPr>
                  <a:spLocks noChangeArrowheads="1"/>
                </p:cNvSpPr>
                <p:nvPr/>
              </p:nvSpPr>
              <p:spPr bwMode="auto">
                <a:xfrm>
                  <a:off x="2889" y="1631"/>
                  <a:ext cx="980" cy="25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>
                    <a:solidFill>
                      <a:srgbClr val="00CCFF"/>
                    </a:solidFill>
                  </a:endParaRPr>
                </a:p>
              </p:txBody>
            </p:sp>
          </p:grpSp>
          <p:sp>
            <p:nvSpPr>
              <p:cNvPr id="10" name="Line 421"/>
              <p:cNvSpPr>
                <a:spLocks noChangeShapeType="1"/>
              </p:cNvSpPr>
              <p:nvPr/>
            </p:nvSpPr>
            <p:spPr bwMode="auto">
              <a:xfrm>
                <a:off x="7349829" y="4291967"/>
                <a:ext cx="127522" cy="978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" name="Line 422"/>
              <p:cNvSpPr>
                <a:spLocks noChangeShapeType="1"/>
              </p:cNvSpPr>
              <p:nvPr/>
            </p:nvSpPr>
            <p:spPr bwMode="auto">
              <a:xfrm>
                <a:off x="7425351" y="4227616"/>
                <a:ext cx="2179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" name="Line 423"/>
              <p:cNvSpPr>
                <a:spLocks noChangeShapeType="1"/>
              </p:cNvSpPr>
              <p:nvPr/>
            </p:nvSpPr>
            <p:spPr bwMode="auto">
              <a:xfrm flipV="1">
                <a:off x="7609826" y="4297115"/>
                <a:ext cx="105237" cy="849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" name="Line 424"/>
              <p:cNvSpPr>
                <a:spLocks noChangeShapeType="1"/>
              </p:cNvSpPr>
              <p:nvPr/>
            </p:nvSpPr>
            <p:spPr bwMode="auto">
              <a:xfrm>
                <a:off x="6594599" y="4232765"/>
                <a:ext cx="5298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" name="Line 425"/>
              <p:cNvSpPr>
                <a:spLocks noChangeShapeType="1"/>
              </p:cNvSpPr>
              <p:nvPr/>
            </p:nvSpPr>
            <p:spPr bwMode="auto">
              <a:xfrm>
                <a:off x="6824882" y="3298390"/>
                <a:ext cx="397424" cy="25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5" name="Line 426"/>
              <p:cNvSpPr>
                <a:spLocks noChangeShapeType="1"/>
              </p:cNvSpPr>
              <p:nvPr/>
            </p:nvSpPr>
            <p:spPr bwMode="auto">
              <a:xfrm>
                <a:off x="6486885" y="3149096"/>
                <a:ext cx="118856" cy="772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6" name="Freeform 427"/>
              <p:cNvSpPr>
                <a:spLocks/>
              </p:cNvSpPr>
              <p:nvPr/>
            </p:nvSpPr>
            <p:spPr bwMode="auto">
              <a:xfrm>
                <a:off x="5869083" y="4750145"/>
                <a:ext cx="2401878" cy="1350081"/>
              </a:xfrm>
              <a:custGeom>
                <a:avLst/>
                <a:gdLst>
                  <a:gd name="T0" fmla="*/ 2147483647 w 1940"/>
                  <a:gd name="T1" fmla="*/ 2147483647 h 1049"/>
                  <a:gd name="T2" fmla="*/ 2147483647 w 1940"/>
                  <a:gd name="T3" fmla="*/ 2147483647 h 1049"/>
                  <a:gd name="T4" fmla="*/ 2147483647 w 1940"/>
                  <a:gd name="T5" fmla="*/ 2147483647 h 1049"/>
                  <a:gd name="T6" fmla="*/ 2147483647 w 1940"/>
                  <a:gd name="T7" fmla="*/ 2147483647 h 1049"/>
                  <a:gd name="T8" fmla="*/ 2147483647 w 1940"/>
                  <a:gd name="T9" fmla="*/ 2147483647 h 1049"/>
                  <a:gd name="T10" fmla="*/ 2147483647 w 1940"/>
                  <a:gd name="T11" fmla="*/ 2147483647 h 1049"/>
                  <a:gd name="T12" fmla="*/ 2147483647 w 1940"/>
                  <a:gd name="T13" fmla="*/ 2147483647 h 1049"/>
                  <a:gd name="T14" fmla="*/ 2147483647 w 1940"/>
                  <a:gd name="T15" fmla="*/ 2147483647 h 1049"/>
                  <a:gd name="T16" fmla="*/ 2147483647 w 1940"/>
                  <a:gd name="T17" fmla="*/ 2147483647 h 1049"/>
                  <a:gd name="T18" fmla="*/ 2147483647 w 1940"/>
                  <a:gd name="T19" fmla="*/ 2147483647 h 1049"/>
                  <a:gd name="T20" fmla="*/ 2147483647 w 1940"/>
                  <a:gd name="T21" fmla="*/ 2147483647 h 1049"/>
                  <a:gd name="T22" fmla="*/ 2147483647 w 1940"/>
                  <a:gd name="T23" fmla="*/ 2147483647 h 1049"/>
                  <a:gd name="T24" fmla="*/ 2147483647 w 1940"/>
                  <a:gd name="T25" fmla="*/ 2147483647 h 1049"/>
                  <a:gd name="T26" fmla="*/ 2147483647 w 1940"/>
                  <a:gd name="T27" fmla="*/ 2147483647 h 1049"/>
                  <a:gd name="T28" fmla="*/ 2147483647 w 1940"/>
                  <a:gd name="T29" fmla="*/ 2147483647 h 1049"/>
                  <a:gd name="T30" fmla="*/ 2147483647 w 1940"/>
                  <a:gd name="T31" fmla="*/ 2147483647 h 104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40"/>
                  <a:gd name="T49" fmla="*/ 0 h 1049"/>
                  <a:gd name="T50" fmla="*/ 1940 w 1940"/>
                  <a:gd name="T51" fmla="*/ 1049 h 104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40" h="1049">
                    <a:moveTo>
                      <a:pt x="952" y="26"/>
                    </a:moveTo>
                    <a:cubicBezTo>
                      <a:pt x="867" y="45"/>
                      <a:pt x="832" y="118"/>
                      <a:pt x="755" y="125"/>
                    </a:cubicBezTo>
                    <a:cubicBezTo>
                      <a:pt x="678" y="132"/>
                      <a:pt x="587" y="72"/>
                      <a:pt x="488" y="68"/>
                    </a:cubicBezTo>
                    <a:cubicBezTo>
                      <a:pt x="389" y="64"/>
                      <a:pt x="237" y="48"/>
                      <a:pt x="158" y="101"/>
                    </a:cubicBezTo>
                    <a:cubicBezTo>
                      <a:pt x="79" y="154"/>
                      <a:pt x="28" y="298"/>
                      <a:pt x="14" y="389"/>
                    </a:cubicBezTo>
                    <a:cubicBezTo>
                      <a:pt x="0" y="480"/>
                      <a:pt x="25" y="595"/>
                      <a:pt x="71" y="648"/>
                    </a:cubicBezTo>
                    <a:cubicBezTo>
                      <a:pt x="117" y="701"/>
                      <a:pt x="205" y="665"/>
                      <a:pt x="288" y="706"/>
                    </a:cubicBezTo>
                    <a:cubicBezTo>
                      <a:pt x="371" y="747"/>
                      <a:pt x="450" y="842"/>
                      <a:pt x="568" y="893"/>
                    </a:cubicBezTo>
                    <a:cubicBezTo>
                      <a:pt x="686" y="944"/>
                      <a:pt x="852" y="991"/>
                      <a:pt x="996" y="1014"/>
                    </a:cubicBezTo>
                    <a:cubicBezTo>
                      <a:pt x="1140" y="1036"/>
                      <a:pt x="1309" y="1049"/>
                      <a:pt x="1433" y="1031"/>
                    </a:cubicBezTo>
                    <a:cubicBezTo>
                      <a:pt x="1557" y="1012"/>
                      <a:pt x="1657" y="960"/>
                      <a:pt x="1739" y="907"/>
                    </a:cubicBezTo>
                    <a:cubicBezTo>
                      <a:pt x="1821" y="855"/>
                      <a:pt x="1906" y="824"/>
                      <a:pt x="1923" y="714"/>
                    </a:cubicBezTo>
                    <a:cubicBezTo>
                      <a:pt x="1940" y="604"/>
                      <a:pt x="1898" y="350"/>
                      <a:pt x="1839" y="251"/>
                    </a:cubicBezTo>
                    <a:cubicBezTo>
                      <a:pt x="1780" y="151"/>
                      <a:pt x="1662" y="153"/>
                      <a:pt x="1566" y="114"/>
                    </a:cubicBezTo>
                    <a:cubicBezTo>
                      <a:pt x="1470" y="76"/>
                      <a:pt x="1365" y="30"/>
                      <a:pt x="1263" y="15"/>
                    </a:cubicBezTo>
                    <a:cubicBezTo>
                      <a:pt x="1161" y="0"/>
                      <a:pt x="1037" y="8"/>
                      <a:pt x="952" y="26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7" name="Line 428"/>
              <p:cNvSpPr>
                <a:spLocks noChangeShapeType="1"/>
              </p:cNvSpPr>
              <p:nvPr/>
            </p:nvSpPr>
            <p:spPr bwMode="auto">
              <a:xfrm rot="16200000">
                <a:off x="7692131" y="5385512"/>
                <a:ext cx="424716" cy="1089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8" name="Line 429"/>
              <p:cNvSpPr>
                <a:spLocks noChangeShapeType="1"/>
              </p:cNvSpPr>
              <p:nvPr/>
            </p:nvSpPr>
            <p:spPr bwMode="auto">
              <a:xfrm rot="5400000" flipV="1">
                <a:off x="7814060" y="5612482"/>
                <a:ext cx="2574" cy="66856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9" name="Line 430"/>
              <p:cNvSpPr>
                <a:spLocks noChangeShapeType="1"/>
              </p:cNvSpPr>
              <p:nvPr/>
            </p:nvSpPr>
            <p:spPr bwMode="auto">
              <a:xfrm rot="16200000">
                <a:off x="7958965" y="5350371"/>
                <a:ext cx="0" cy="89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20" name="Line 431"/>
              <p:cNvSpPr>
                <a:spLocks noChangeShapeType="1"/>
              </p:cNvSpPr>
              <p:nvPr/>
            </p:nvSpPr>
            <p:spPr bwMode="auto">
              <a:xfrm>
                <a:off x="7320115" y="5008836"/>
                <a:ext cx="304568" cy="1492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1" name="Line 432"/>
              <p:cNvSpPr>
                <a:spLocks noChangeShapeType="1"/>
              </p:cNvSpPr>
              <p:nvPr/>
            </p:nvSpPr>
            <p:spPr bwMode="auto">
              <a:xfrm flipV="1">
                <a:off x="6836024" y="4998540"/>
                <a:ext cx="251331" cy="1608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2" name="Line 433"/>
              <p:cNvSpPr>
                <a:spLocks noChangeShapeType="1"/>
              </p:cNvSpPr>
              <p:nvPr/>
            </p:nvSpPr>
            <p:spPr bwMode="auto">
              <a:xfrm flipV="1">
                <a:off x="6869453" y="5235351"/>
                <a:ext cx="75770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3" name="Line 435"/>
              <p:cNvSpPr>
                <a:spLocks noChangeShapeType="1"/>
              </p:cNvSpPr>
              <p:nvPr/>
            </p:nvSpPr>
            <p:spPr bwMode="auto">
              <a:xfrm>
                <a:off x="6339554" y="5070613"/>
                <a:ext cx="205522" cy="69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4" name="Line 436"/>
              <p:cNvSpPr>
                <a:spLocks noChangeShapeType="1"/>
              </p:cNvSpPr>
              <p:nvPr/>
            </p:nvSpPr>
            <p:spPr bwMode="auto">
              <a:xfrm flipV="1">
                <a:off x="6137746" y="5240499"/>
                <a:ext cx="321901" cy="1029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5" name="Line 439"/>
              <p:cNvSpPr>
                <a:spLocks noChangeShapeType="1"/>
              </p:cNvSpPr>
              <p:nvPr/>
            </p:nvSpPr>
            <p:spPr bwMode="auto">
              <a:xfrm flipH="1">
                <a:off x="6469552" y="5311285"/>
                <a:ext cx="111427" cy="1608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6" name="Line 440"/>
              <p:cNvSpPr>
                <a:spLocks noChangeShapeType="1"/>
              </p:cNvSpPr>
              <p:nvPr/>
            </p:nvSpPr>
            <p:spPr bwMode="auto">
              <a:xfrm flipH="1" flipV="1">
                <a:off x="6719645" y="5333165"/>
                <a:ext cx="58190" cy="1402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7" name="Line 441"/>
              <p:cNvSpPr>
                <a:spLocks noChangeShapeType="1"/>
              </p:cNvSpPr>
              <p:nvPr/>
            </p:nvSpPr>
            <p:spPr bwMode="auto">
              <a:xfrm>
                <a:off x="6840977" y="5297128"/>
                <a:ext cx="392472" cy="2187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8" name="Line 443"/>
              <p:cNvSpPr>
                <a:spLocks noChangeShapeType="1"/>
              </p:cNvSpPr>
              <p:nvPr/>
            </p:nvSpPr>
            <p:spPr bwMode="auto">
              <a:xfrm>
                <a:off x="6480695" y="4056444"/>
                <a:ext cx="0" cy="1068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9" name="Line 444"/>
              <p:cNvSpPr>
                <a:spLocks noChangeShapeType="1"/>
              </p:cNvSpPr>
              <p:nvPr/>
            </p:nvSpPr>
            <p:spPr bwMode="auto">
              <a:xfrm flipV="1">
                <a:off x="7490970" y="3221169"/>
                <a:ext cx="96570" cy="707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0" name="Line 445"/>
              <p:cNvSpPr>
                <a:spLocks noChangeShapeType="1"/>
              </p:cNvSpPr>
              <p:nvPr/>
            </p:nvSpPr>
            <p:spPr bwMode="auto">
              <a:xfrm>
                <a:off x="7357257" y="3361454"/>
                <a:ext cx="0" cy="669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1" name="Line 446"/>
              <p:cNvSpPr>
                <a:spLocks noChangeShapeType="1"/>
              </p:cNvSpPr>
              <p:nvPr/>
            </p:nvSpPr>
            <p:spPr bwMode="auto">
              <a:xfrm flipV="1">
                <a:off x="7490970" y="3277798"/>
                <a:ext cx="205522" cy="2342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2" name="Line 447"/>
              <p:cNvSpPr>
                <a:spLocks noChangeShapeType="1"/>
              </p:cNvSpPr>
              <p:nvPr/>
            </p:nvSpPr>
            <p:spPr bwMode="auto">
              <a:xfrm>
                <a:off x="7775729" y="3276511"/>
                <a:ext cx="0" cy="159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3" name="Line 448"/>
              <p:cNvSpPr>
                <a:spLocks noChangeShapeType="1"/>
              </p:cNvSpPr>
              <p:nvPr/>
            </p:nvSpPr>
            <p:spPr bwMode="auto">
              <a:xfrm>
                <a:off x="7505827" y="3524905"/>
                <a:ext cx="1473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4" name="Line 449"/>
              <p:cNvSpPr>
                <a:spLocks noChangeShapeType="1"/>
              </p:cNvSpPr>
              <p:nvPr/>
            </p:nvSpPr>
            <p:spPr bwMode="auto">
              <a:xfrm flipV="1">
                <a:off x="6176127" y="4227616"/>
                <a:ext cx="131237" cy="25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5" name="Line 450"/>
              <p:cNvSpPr>
                <a:spLocks noChangeShapeType="1"/>
              </p:cNvSpPr>
              <p:nvPr/>
            </p:nvSpPr>
            <p:spPr bwMode="auto">
              <a:xfrm>
                <a:off x="7937917" y="3517183"/>
                <a:ext cx="13866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6" name="Line 451"/>
              <p:cNvSpPr>
                <a:spLocks noChangeShapeType="1"/>
              </p:cNvSpPr>
              <p:nvPr/>
            </p:nvSpPr>
            <p:spPr bwMode="auto">
              <a:xfrm flipH="1">
                <a:off x="7271829" y="3578960"/>
                <a:ext cx="76761" cy="5714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7" name="Line 452"/>
              <p:cNvSpPr>
                <a:spLocks noChangeShapeType="1"/>
              </p:cNvSpPr>
              <p:nvPr/>
            </p:nvSpPr>
            <p:spPr bwMode="auto">
              <a:xfrm flipH="1">
                <a:off x="7733634" y="3578960"/>
                <a:ext cx="86666" cy="589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8" name="Line 541"/>
              <p:cNvSpPr>
                <a:spLocks noChangeShapeType="1"/>
              </p:cNvSpPr>
              <p:nvPr/>
            </p:nvSpPr>
            <p:spPr bwMode="auto">
              <a:xfrm flipV="1">
                <a:off x="7253258" y="4504326"/>
                <a:ext cx="177045" cy="3539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39" name="Group 590"/>
              <p:cNvGrpSpPr>
                <a:grpSpLocks/>
              </p:cNvGrpSpPr>
              <p:nvPr/>
            </p:nvGrpSpPr>
            <p:grpSpPr bwMode="auto">
              <a:xfrm flipH="1">
                <a:off x="6085747" y="4876273"/>
                <a:ext cx="323139" cy="302449"/>
                <a:chOff x="2839" y="3501"/>
                <a:chExt cx="755" cy="803"/>
              </a:xfrm>
            </p:grpSpPr>
            <p:pic>
              <p:nvPicPr>
                <p:cNvPr id="357" name="Picture 591" descr="desktop_computer_stylized_medium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39" y="3501"/>
                  <a:ext cx="755" cy="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8" name="Freeform 592"/>
                <p:cNvSpPr>
                  <a:spLocks/>
                </p:cNvSpPr>
                <p:nvPr/>
              </p:nvSpPr>
              <p:spPr bwMode="auto">
                <a:xfrm>
                  <a:off x="2916" y="3578"/>
                  <a:ext cx="356" cy="368"/>
                </a:xfrm>
                <a:custGeom>
                  <a:avLst/>
                  <a:gdLst>
                    <a:gd name="T0" fmla="*/ 0 w 356"/>
                    <a:gd name="T1" fmla="*/ 0 h 368"/>
                    <a:gd name="T2" fmla="*/ 300 w 356"/>
                    <a:gd name="T3" fmla="*/ 14 h 368"/>
                    <a:gd name="T4" fmla="*/ 356 w 356"/>
                    <a:gd name="T5" fmla="*/ 294 h 368"/>
                    <a:gd name="T6" fmla="*/ 78 w 356"/>
                    <a:gd name="T7" fmla="*/ 368 h 368"/>
                    <a:gd name="T8" fmla="*/ 0 w 356"/>
                    <a:gd name="T9" fmla="*/ 0 h 3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6"/>
                    <a:gd name="T16" fmla="*/ 0 h 368"/>
                    <a:gd name="T17" fmla="*/ 356 w 356"/>
                    <a:gd name="T18" fmla="*/ 368 h 3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6" h="368">
                      <a:moveTo>
                        <a:pt x="0" y="0"/>
                      </a:moveTo>
                      <a:lnTo>
                        <a:pt x="300" y="14"/>
                      </a:lnTo>
                      <a:lnTo>
                        <a:pt x="356" y="294"/>
                      </a:lnTo>
                      <a:lnTo>
                        <a:pt x="78" y="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en-IN"/>
                </a:p>
              </p:txBody>
            </p:sp>
          </p:grpSp>
          <p:grpSp>
            <p:nvGrpSpPr>
              <p:cNvPr id="40" name="Group 593"/>
              <p:cNvGrpSpPr>
                <a:grpSpLocks/>
              </p:cNvGrpSpPr>
              <p:nvPr/>
            </p:nvGrpSpPr>
            <p:grpSpPr bwMode="auto">
              <a:xfrm flipH="1">
                <a:off x="5838131" y="5217333"/>
                <a:ext cx="376377" cy="329476"/>
                <a:chOff x="2839" y="3501"/>
                <a:chExt cx="755" cy="803"/>
              </a:xfrm>
            </p:grpSpPr>
            <p:pic>
              <p:nvPicPr>
                <p:cNvPr id="355" name="Picture 594" descr="desktop_computer_stylized_medium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39" y="3501"/>
                  <a:ext cx="755" cy="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6" name="Freeform 595"/>
                <p:cNvSpPr>
                  <a:spLocks/>
                </p:cNvSpPr>
                <p:nvPr/>
              </p:nvSpPr>
              <p:spPr bwMode="auto">
                <a:xfrm>
                  <a:off x="2916" y="3578"/>
                  <a:ext cx="356" cy="368"/>
                </a:xfrm>
                <a:custGeom>
                  <a:avLst/>
                  <a:gdLst>
                    <a:gd name="T0" fmla="*/ 0 w 356"/>
                    <a:gd name="T1" fmla="*/ 0 h 368"/>
                    <a:gd name="T2" fmla="*/ 300 w 356"/>
                    <a:gd name="T3" fmla="*/ 14 h 368"/>
                    <a:gd name="T4" fmla="*/ 356 w 356"/>
                    <a:gd name="T5" fmla="*/ 294 h 368"/>
                    <a:gd name="T6" fmla="*/ 78 w 356"/>
                    <a:gd name="T7" fmla="*/ 368 h 368"/>
                    <a:gd name="T8" fmla="*/ 0 w 356"/>
                    <a:gd name="T9" fmla="*/ 0 h 3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6"/>
                    <a:gd name="T16" fmla="*/ 0 h 368"/>
                    <a:gd name="T17" fmla="*/ 356 w 356"/>
                    <a:gd name="T18" fmla="*/ 368 h 3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6" h="368">
                      <a:moveTo>
                        <a:pt x="0" y="0"/>
                      </a:moveTo>
                      <a:lnTo>
                        <a:pt x="300" y="14"/>
                      </a:lnTo>
                      <a:lnTo>
                        <a:pt x="356" y="294"/>
                      </a:lnTo>
                      <a:lnTo>
                        <a:pt x="78" y="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en-IN"/>
                </a:p>
              </p:txBody>
            </p:sp>
          </p:grpSp>
          <p:grpSp>
            <p:nvGrpSpPr>
              <p:cNvPr id="41" name="Group 596"/>
              <p:cNvGrpSpPr>
                <a:grpSpLocks/>
              </p:cNvGrpSpPr>
              <p:nvPr/>
            </p:nvGrpSpPr>
            <p:grpSpPr bwMode="auto">
              <a:xfrm flipH="1">
                <a:off x="6210794" y="5461866"/>
                <a:ext cx="333044" cy="283144"/>
                <a:chOff x="2839" y="3501"/>
                <a:chExt cx="755" cy="803"/>
              </a:xfrm>
            </p:grpSpPr>
            <p:pic>
              <p:nvPicPr>
                <p:cNvPr id="353" name="Picture 597" descr="desktop_computer_stylized_medium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39" y="3501"/>
                  <a:ext cx="755" cy="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4" name="Freeform 598"/>
                <p:cNvSpPr>
                  <a:spLocks/>
                </p:cNvSpPr>
                <p:nvPr/>
              </p:nvSpPr>
              <p:spPr bwMode="auto">
                <a:xfrm>
                  <a:off x="2916" y="3578"/>
                  <a:ext cx="356" cy="368"/>
                </a:xfrm>
                <a:custGeom>
                  <a:avLst/>
                  <a:gdLst>
                    <a:gd name="T0" fmla="*/ 0 w 356"/>
                    <a:gd name="T1" fmla="*/ 0 h 368"/>
                    <a:gd name="T2" fmla="*/ 300 w 356"/>
                    <a:gd name="T3" fmla="*/ 14 h 368"/>
                    <a:gd name="T4" fmla="*/ 356 w 356"/>
                    <a:gd name="T5" fmla="*/ 294 h 368"/>
                    <a:gd name="T6" fmla="*/ 78 w 356"/>
                    <a:gd name="T7" fmla="*/ 368 h 368"/>
                    <a:gd name="T8" fmla="*/ 0 w 356"/>
                    <a:gd name="T9" fmla="*/ 0 h 3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6"/>
                    <a:gd name="T16" fmla="*/ 0 h 368"/>
                    <a:gd name="T17" fmla="*/ 356 w 356"/>
                    <a:gd name="T18" fmla="*/ 368 h 3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6" h="368">
                      <a:moveTo>
                        <a:pt x="0" y="0"/>
                      </a:moveTo>
                      <a:lnTo>
                        <a:pt x="300" y="14"/>
                      </a:lnTo>
                      <a:lnTo>
                        <a:pt x="356" y="294"/>
                      </a:lnTo>
                      <a:lnTo>
                        <a:pt x="78" y="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en-IN"/>
                </a:p>
              </p:txBody>
            </p:sp>
          </p:grpSp>
          <p:grpSp>
            <p:nvGrpSpPr>
              <p:cNvPr id="42" name="Group 599"/>
              <p:cNvGrpSpPr>
                <a:grpSpLocks/>
              </p:cNvGrpSpPr>
              <p:nvPr/>
            </p:nvGrpSpPr>
            <p:grpSpPr bwMode="auto">
              <a:xfrm>
                <a:off x="6689931" y="5447709"/>
                <a:ext cx="333044" cy="284431"/>
                <a:chOff x="2839" y="3501"/>
                <a:chExt cx="755" cy="803"/>
              </a:xfrm>
            </p:grpSpPr>
            <p:pic>
              <p:nvPicPr>
                <p:cNvPr id="351" name="Picture 600" descr="desktop_computer_stylized_medium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39" y="3501"/>
                  <a:ext cx="755" cy="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2" name="Freeform 601"/>
                <p:cNvSpPr>
                  <a:spLocks/>
                </p:cNvSpPr>
                <p:nvPr/>
              </p:nvSpPr>
              <p:spPr bwMode="auto">
                <a:xfrm>
                  <a:off x="2916" y="3578"/>
                  <a:ext cx="356" cy="368"/>
                </a:xfrm>
                <a:custGeom>
                  <a:avLst/>
                  <a:gdLst>
                    <a:gd name="T0" fmla="*/ 0 w 356"/>
                    <a:gd name="T1" fmla="*/ 0 h 368"/>
                    <a:gd name="T2" fmla="*/ 300 w 356"/>
                    <a:gd name="T3" fmla="*/ 14 h 368"/>
                    <a:gd name="T4" fmla="*/ 356 w 356"/>
                    <a:gd name="T5" fmla="*/ 294 h 368"/>
                    <a:gd name="T6" fmla="*/ 78 w 356"/>
                    <a:gd name="T7" fmla="*/ 368 h 368"/>
                    <a:gd name="T8" fmla="*/ 0 w 356"/>
                    <a:gd name="T9" fmla="*/ 0 h 3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6"/>
                    <a:gd name="T16" fmla="*/ 0 h 368"/>
                    <a:gd name="T17" fmla="*/ 356 w 356"/>
                    <a:gd name="T18" fmla="*/ 368 h 3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6" h="368">
                      <a:moveTo>
                        <a:pt x="0" y="0"/>
                      </a:moveTo>
                      <a:lnTo>
                        <a:pt x="300" y="14"/>
                      </a:lnTo>
                      <a:lnTo>
                        <a:pt x="356" y="294"/>
                      </a:lnTo>
                      <a:lnTo>
                        <a:pt x="78" y="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en-IN"/>
                </a:p>
              </p:txBody>
            </p:sp>
          </p:grpSp>
          <p:pic>
            <p:nvPicPr>
              <p:cNvPr id="43" name="Picture 603" descr="car_icon_small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7743" y="2595679"/>
                <a:ext cx="662373" cy="136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4" name="Group 652"/>
              <p:cNvGrpSpPr>
                <a:grpSpLocks/>
              </p:cNvGrpSpPr>
              <p:nvPr/>
            </p:nvGrpSpPr>
            <p:grpSpPr bwMode="auto">
              <a:xfrm>
                <a:off x="5959463" y="2454107"/>
                <a:ext cx="324377" cy="312746"/>
                <a:chOff x="2751" y="1851"/>
                <a:chExt cx="462" cy="478"/>
              </a:xfrm>
            </p:grpSpPr>
            <p:pic>
              <p:nvPicPr>
                <p:cNvPr id="349" name="Picture 653" descr="iphone_stylized_small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" y="1922"/>
                  <a:ext cx="152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0" name="Picture 654" descr="antenna_radiation_stylized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51" y="1851"/>
                  <a:ext cx="462" cy="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5" name="Group 665"/>
              <p:cNvGrpSpPr>
                <a:grpSpLocks/>
              </p:cNvGrpSpPr>
              <p:nvPr/>
            </p:nvGrpSpPr>
            <p:grpSpPr bwMode="auto">
              <a:xfrm>
                <a:off x="7578873" y="3142661"/>
                <a:ext cx="304568" cy="137711"/>
                <a:chOff x="4650" y="1129"/>
                <a:chExt cx="246" cy="95"/>
              </a:xfrm>
            </p:grpSpPr>
            <p:sp>
              <p:nvSpPr>
                <p:cNvPr id="341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2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44" name="Group 659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47" name="Freeform 660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48" name="Freeform 661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45" name="Line 662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46" name="Line 663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46" name="Group 666"/>
              <p:cNvGrpSpPr>
                <a:grpSpLocks/>
              </p:cNvGrpSpPr>
              <p:nvPr/>
            </p:nvGrpSpPr>
            <p:grpSpPr bwMode="auto">
              <a:xfrm>
                <a:off x="7635825" y="3436101"/>
                <a:ext cx="304568" cy="142859"/>
                <a:chOff x="4650" y="1129"/>
                <a:chExt cx="246" cy="95"/>
              </a:xfrm>
            </p:grpSpPr>
            <p:sp>
              <p:nvSpPr>
                <p:cNvPr id="333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5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36" name="Group 670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39" name="Freeform 671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40" name="Freeform 672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37" name="Line 673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38" name="Line 674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47" name="Group 675"/>
              <p:cNvGrpSpPr>
                <a:grpSpLocks/>
              </p:cNvGrpSpPr>
              <p:nvPr/>
            </p:nvGrpSpPr>
            <p:grpSpPr bwMode="auto">
              <a:xfrm>
                <a:off x="7200020" y="3222456"/>
                <a:ext cx="304568" cy="137711"/>
                <a:chOff x="4650" y="1129"/>
                <a:chExt cx="246" cy="95"/>
              </a:xfrm>
            </p:grpSpPr>
            <p:sp>
              <p:nvSpPr>
                <p:cNvPr id="325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7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28" name="Group 679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31" name="Freeform 680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32" name="Freeform 681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29" name="Line 682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30" name="Line 683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48" name="Group 684"/>
              <p:cNvGrpSpPr>
                <a:grpSpLocks/>
              </p:cNvGrpSpPr>
              <p:nvPr/>
            </p:nvGrpSpPr>
            <p:grpSpPr bwMode="auto">
              <a:xfrm>
                <a:off x="7208687" y="3436101"/>
                <a:ext cx="304568" cy="137711"/>
                <a:chOff x="4650" y="1129"/>
                <a:chExt cx="246" cy="95"/>
              </a:xfrm>
            </p:grpSpPr>
            <p:sp>
              <p:nvSpPr>
                <p:cNvPr id="317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9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20" name="Group 688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23" name="Freeform 689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24" name="Freeform 690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21" name="Line 691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22" name="Line 692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sp>
            <p:nvSpPr>
              <p:cNvPr id="49" name="Line 693"/>
              <p:cNvSpPr>
                <a:spLocks noChangeShapeType="1"/>
              </p:cNvSpPr>
              <p:nvPr/>
            </p:nvSpPr>
            <p:spPr bwMode="auto">
              <a:xfrm>
                <a:off x="8090201" y="3515896"/>
                <a:ext cx="138665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50" name="Group 694"/>
              <p:cNvGrpSpPr>
                <a:grpSpLocks/>
              </p:cNvGrpSpPr>
              <p:nvPr/>
            </p:nvGrpSpPr>
            <p:grpSpPr bwMode="auto">
              <a:xfrm>
                <a:off x="7353543" y="4371762"/>
                <a:ext cx="378853" cy="164738"/>
                <a:chOff x="4650" y="1129"/>
                <a:chExt cx="246" cy="95"/>
              </a:xfrm>
            </p:grpSpPr>
            <p:sp>
              <p:nvSpPr>
                <p:cNvPr id="309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0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12" name="Group 698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15" name="Freeform 699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16" name="Freeform 700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13" name="Line 701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4" name="Line 702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51" name="Group 712"/>
              <p:cNvGrpSpPr>
                <a:grpSpLocks/>
              </p:cNvGrpSpPr>
              <p:nvPr/>
            </p:nvGrpSpPr>
            <p:grpSpPr bwMode="auto">
              <a:xfrm>
                <a:off x="7104689" y="4143961"/>
                <a:ext cx="378853" cy="164738"/>
                <a:chOff x="4650" y="1129"/>
                <a:chExt cx="246" cy="95"/>
              </a:xfrm>
            </p:grpSpPr>
            <p:sp>
              <p:nvSpPr>
                <p:cNvPr id="301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2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3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04" name="Group 716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307" name="Freeform 717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08" name="Freeform 718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305" name="Line 719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6" name="Line 720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52" name="Group 721"/>
              <p:cNvGrpSpPr>
                <a:grpSpLocks/>
              </p:cNvGrpSpPr>
              <p:nvPr/>
            </p:nvGrpSpPr>
            <p:grpSpPr bwMode="auto">
              <a:xfrm>
                <a:off x="7620968" y="4154257"/>
                <a:ext cx="378853" cy="164738"/>
                <a:chOff x="4650" y="1129"/>
                <a:chExt cx="246" cy="95"/>
              </a:xfrm>
            </p:grpSpPr>
            <p:sp>
              <p:nvSpPr>
                <p:cNvPr id="293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4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96" name="Group 725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299" name="Freeform 726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300" name="Freeform 727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297" name="Line 728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98" name="Line 729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53" name="Group 730"/>
              <p:cNvGrpSpPr>
                <a:grpSpLocks/>
              </p:cNvGrpSpPr>
              <p:nvPr/>
            </p:nvGrpSpPr>
            <p:grpSpPr bwMode="auto">
              <a:xfrm>
                <a:off x="7011832" y="4853107"/>
                <a:ext cx="482852" cy="196914"/>
                <a:chOff x="4650" y="1129"/>
                <a:chExt cx="246" cy="95"/>
              </a:xfrm>
            </p:grpSpPr>
            <p:sp>
              <p:nvSpPr>
                <p:cNvPr id="285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7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8" name="Group 734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291" name="Freeform 735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292" name="Freeform 736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289" name="Line 737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90" name="Line 738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54" name="Group 739"/>
              <p:cNvGrpSpPr>
                <a:grpSpLocks/>
              </p:cNvGrpSpPr>
              <p:nvPr/>
            </p:nvGrpSpPr>
            <p:grpSpPr bwMode="auto">
              <a:xfrm>
                <a:off x="7505827" y="5095066"/>
                <a:ext cx="482852" cy="196914"/>
                <a:chOff x="4650" y="1129"/>
                <a:chExt cx="246" cy="95"/>
              </a:xfrm>
            </p:grpSpPr>
            <p:sp>
              <p:nvSpPr>
                <p:cNvPr id="277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9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0" name="Group 743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283" name="Freeform 744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284" name="Freeform 745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281" name="Line 746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82" name="Line 747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55" name="Group 748"/>
              <p:cNvGrpSpPr>
                <a:grpSpLocks/>
              </p:cNvGrpSpPr>
              <p:nvPr/>
            </p:nvGrpSpPr>
            <p:grpSpPr bwMode="auto">
              <a:xfrm>
                <a:off x="6453458" y="5131103"/>
                <a:ext cx="482852" cy="196914"/>
                <a:chOff x="4650" y="1129"/>
                <a:chExt cx="246" cy="95"/>
              </a:xfrm>
            </p:grpSpPr>
            <p:sp>
              <p:nvSpPr>
                <p:cNvPr id="269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0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1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72" name="Group 752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275" name="Freeform 753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276" name="Freeform 754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273" name="Line 755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74" name="Line 756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56" name="Group 757"/>
              <p:cNvGrpSpPr>
                <a:grpSpLocks/>
              </p:cNvGrpSpPr>
              <p:nvPr/>
            </p:nvGrpSpPr>
            <p:grpSpPr bwMode="auto">
              <a:xfrm>
                <a:off x="6302412" y="4151683"/>
                <a:ext cx="304568" cy="137711"/>
                <a:chOff x="4650" y="1129"/>
                <a:chExt cx="246" cy="95"/>
              </a:xfrm>
            </p:grpSpPr>
            <p:sp>
              <p:nvSpPr>
                <p:cNvPr id="261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64" name="Group 761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267" name="Freeform 762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268" name="Freeform 763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265" name="Line 764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66" name="Line 765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57" name="Group 767"/>
              <p:cNvGrpSpPr>
                <a:grpSpLocks/>
              </p:cNvGrpSpPr>
              <p:nvPr/>
            </p:nvGrpSpPr>
            <p:grpSpPr bwMode="auto">
              <a:xfrm>
                <a:off x="6536409" y="3217308"/>
                <a:ext cx="304568" cy="137711"/>
                <a:chOff x="4650" y="1129"/>
                <a:chExt cx="246" cy="95"/>
              </a:xfrm>
            </p:grpSpPr>
            <p:sp>
              <p:nvSpPr>
                <p:cNvPr id="253" name="Oval 407"/>
                <p:cNvSpPr>
                  <a:spLocks noChangeArrowheads="1"/>
                </p:cNvSpPr>
                <p:nvPr/>
              </p:nvSpPr>
              <p:spPr bwMode="auto">
                <a:xfrm>
                  <a:off x="4651" y="1171"/>
                  <a:ext cx="244" cy="5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4" name="Rectangle 410"/>
                <p:cNvSpPr>
                  <a:spLocks noChangeArrowheads="1"/>
                </p:cNvSpPr>
                <p:nvPr/>
              </p:nvSpPr>
              <p:spPr bwMode="auto">
                <a:xfrm>
                  <a:off x="4651" y="1165"/>
                  <a:ext cx="245" cy="3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Oval 411"/>
                <p:cNvSpPr>
                  <a:spLocks noChangeArrowheads="1"/>
                </p:cNvSpPr>
                <p:nvPr/>
              </p:nvSpPr>
              <p:spPr bwMode="auto">
                <a:xfrm>
                  <a:off x="4650" y="1129"/>
                  <a:ext cx="244" cy="6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56" name="Group 771"/>
                <p:cNvGrpSpPr>
                  <a:grpSpLocks/>
                </p:cNvGrpSpPr>
                <p:nvPr/>
              </p:nvGrpSpPr>
              <p:grpSpPr bwMode="auto">
                <a:xfrm>
                  <a:off x="4699" y="1145"/>
                  <a:ext cx="138" cy="29"/>
                  <a:chOff x="2468" y="1332"/>
                  <a:chExt cx="310" cy="60"/>
                </a:xfrm>
              </p:grpSpPr>
              <p:sp>
                <p:nvSpPr>
                  <p:cNvPr id="259" name="Freeform 772"/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260" name="Freeform 773"/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257" name="Line 774"/>
                <p:cNvSpPr>
                  <a:spLocks noChangeShapeType="1"/>
                </p:cNvSpPr>
                <p:nvPr/>
              </p:nvSpPr>
              <p:spPr bwMode="auto">
                <a:xfrm>
                  <a:off x="4651" y="1158"/>
                  <a:ext cx="0" cy="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58" name="Line 775"/>
                <p:cNvSpPr>
                  <a:spLocks noChangeShapeType="1"/>
                </p:cNvSpPr>
                <p:nvPr/>
              </p:nvSpPr>
              <p:spPr bwMode="auto">
                <a:xfrm>
                  <a:off x="4894" y="1160"/>
                  <a:ext cx="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58" name="Group 776"/>
              <p:cNvGrpSpPr>
                <a:grpSpLocks/>
              </p:cNvGrpSpPr>
              <p:nvPr/>
            </p:nvGrpSpPr>
            <p:grpSpPr bwMode="auto">
              <a:xfrm>
                <a:off x="5958225" y="4038425"/>
                <a:ext cx="394948" cy="285718"/>
                <a:chOff x="2967" y="478"/>
                <a:chExt cx="788" cy="625"/>
              </a:xfrm>
            </p:grpSpPr>
            <p:pic>
              <p:nvPicPr>
                <p:cNvPr id="251" name="Picture 777" descr="access_point_stylized_small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2" y="559"/>
                  <a:ext cx="576" cy="5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2" name="Picture 778" descr="antenna_radiation_stylized"/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67" y="478"/>
                  <a:ext cx="788" cy="1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9" name="Group 779"/>
              <p:cNvGrpSpPr>
                <a:grpSpLocks/>
              </p:cNvGrpSpPr>
              <p:nvPr/>
            </p:nvGrpSpPr>
            <p:grpSpPr bwMode="auto">
              <a:xfrm>
                <a:off x="7144307" y="5257230"/>
                <a:ext cx="439519" cy="341060"/>
                <a:chOff x="2967" y="478"/>
                <a:chExt cx="788" cy="625"/>
              </a:xfrm>
            </p:grpSpPr>
            <p:pic>
              <p:nvPicPr>
                <p:cNvPr id="249" name="Picture 780" descr="access_point_stylized_small"/>
                <p:cNvPicPr>
                  <a:picLocks noChangeAspect="1" noChangeArrowheads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2" y="559"/>
                  <a:ext cx="576" cy="5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0" name="Picture 781" descr="antenna_radiation_stylized"/>
                <p:cNvPicPr>
                  <a:picLocks noChangeAspect="1" noChangeArrowheads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67" y="478"/>
                  <a:ext cx="788" cy="1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0" name="Group 782"/>
              <p:cNvGrpSpPr>
                <a:grpSpLocks/>
              </p:cNvGrpSpPr>
              <p:nvPr/>
            </p:nvGrpSpPr>
            <p:grpSpPr bwMode="auto">
              <a:xfrm>
                <a:off x="6308602" y="2696066"/>
                <a:ext cx="356567" cy="512233"/>
                <a:chOff x="742" y="2409"/>
                <a:chExt cx="576" cy="881"/>
              </a:xfrm>
            </p:grpSpPr>
            <p:grpSp>
              <p:nvGrpSpPr>
                <p:cNvPr id="231" name="Group 783"/>
                <p:cNvGrpSpPr>
                  <a:grpSpLocks/>
                </p:cNvGrpSpPr>
                <p:nvPr/>
              </p:nvGrpSpPr>
              <p:grpSpPr bwMode="auto">
                <a:xfrm>
                  <a:off x="832" y="2643"/>
                  <a:ext cx="376" cy="647"/>
                  <a:chOff x="3130" y="3288"/>
                  <a:chExt cx="410" cy="742"/>
                </a:xfrm>
              </p:grpSpPr>
              <p:sp>
                <p:nvSpPr>
                  <p:cNvPr id="234" name="Line 2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30" y="3288"/>
                    <a:ext cx="205" cy="67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35" name="Line 271"/>
                  <p:cNvSpPr>
                    <a:spLocks noChangeShapeType="1"/>
                  </p:cNvSpPr>
                  <p:nvPr/>
                </p:nvSpPr>
                <p:spPr bwMode="auto">
                  <a:xfrm>
                    <a:off x="3335" y="3288"/>
                    <a:ext cx="205" cy="669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36" name="Line 272"/>
                  <p:cNvSpPr>
                    <a:spLocks noChangeShapeType="1"/>
                  </p:cNvSpPr>
                  <p:nvPr/>
                </p:nvSpPr>
                <p:spPr bwMode="auto">
                  <a:xfrm>
                    <a:off x="3130" y="3957"/>
                    <a:ext cx="205" cy="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37" name="Line 2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35" y="3957"/>
                    <a:ext cx="205" cy="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38" name="Line 274"/>
                  <p:cNvSpPr>
                    <a:spLocks noChangeShapeType="1"/>
                  </p:cNvSpPr>
                  <p:nvPr/>
                </p:nvSpPr>
                <p:spPr bwMode="auto">
                  <a:xfrm>
                    <a:off x="3335" y="3303"/>
                    <a:ext cx="0" cy="72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39" name="Line 2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0" y="3888"/>
                    <a:ext cx="205" cy="7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40" name="Line 27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335" y="3888"/>
                    <a:ext cx="205" cy="69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41" name="Line 277"/>
                  <p:cNvSpPr>
                    <a:spLocks noChangeShapeType="1"/>
                  </p:cNvSpPr>
                  <p:nvPr/>
                </p:nvSpPr>
                <p:spPr bwMode="auto">
                  <a:xfrm>
                    <a:off x="3217" y="3668"/>
                    <a:ext cx="118" cy="5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42" name="Line 2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5" y="3668"/>
                    <a:ext cx="124" cy="5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43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3178" y="3766"/>
                    <a:ext cx="152" cy="7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44" name="Line 2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5" y="3781"/>
                    <a:ext cx="153" cy="6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45" name="Line 2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5" y="3567"/>
                    <a:ext cx="78" cy="2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46" name="Line 28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5" y="3428"/>
                    <a:ext cx="49" cy="2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47" name="Line 283"/>
                  <p:cNvSpPr>
                    <a:spLocks noChangeShapeType="1"/>
                  </p:cNvSpPr>
                  <p:nvPr/>
                </p:nvSpPr>
                <p:spPr bwMode="auto">
                  <a:xfrm>
                    <a:off x="3247" y="3558"/>
                    <a:ext cx="95" cy="3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  <p:sp>
                <p:nvSpPr>
                  <p:cNvPr id="248" name="Line 284"/>
                  <p:cNvSpPr>
                    <a:spLocks noChangeShapeType="1"/>
                  </p:cNvSpPr>
                  <p:nvPr/>
                </p:nvSpPr>
                <p:spPr bwMode="auto">
                  <a:xfrm>
                    <a:off x="3289" y="3422"/>
                    <a:ext cx="55" cy="3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IN"/>
                  </a:p>
                </p:txBody>
              </p:sp>
            </p:grpSp>
            <p:pic>
              <p:nvPicPr>
                <p:cNvPr id="232" name="Picture 799" descr="cell_tower_radiation copy"/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2" y="2409"/>
                  <a:ext cx="576" cy="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3" name="Oval 800"/>
                <p:cNvSpPr>
                  <a:spLocks noChangeArrowheads="1"/>
                </p:cNvSpPr>
                <p:nvPr/>
              </p:nvSpPr>
              <p:spPr bwMode="auto">
                <a:xfrm>
                  <a:off x="986" y="2597"/>
                  <a:ext cx="66" cy="6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1" name="Text Box 580"/>
              <p:cNvSpPr txBox="1">
                <a:spLocks noChangeArrowheads="1"/>
              </p:cNvSpPr>
              <p:nvPr/>
            </p:nvSpPr>
            <p:spPr bwMode="auto">
              <a:xfrm>
                <a:off x="6228127" y="2322831"/>
                <a:ext cx="1535732" cy="3206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600" dirty="0">
                    <a:latin typeface="+mn-lt"/>
                  </a:rPr>
                  <a:t>mobile network</a:t>
                </a:r>
              </a:p>
            </p:txBody>
          </p:sp>
          <p:sp>
            <p:nvSpPr>
              <p:cNvPr id="62" name="Text Box 580"/>
              <p:cNvSpPr txBox="1">
                <a:spLocks noChangeArrowheads="1"/>
              </p:cNvSpPr>
              <p:nvPr/>
            </p:nvSpPr>
            <p:spPr bwMode="auto">
              <a:xfrm>
                <a:off x="7950088" y="2657599"/>
                <a:ext cx="1143610" cy="3206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600" dirty="0">
                    <a:latin typeface="+mn-lt"/>
                  </a:rPr>
                  <a:t>Global ISP</a:t>
                </a:r>
              </a:p>
            </p:txBody>
          </p:sp>
          <p:sp>
            <p:nvSpPr>
              <p:cNvPr id="63" name="Text Box 580"/>
              <p:cNvSpPr txBox="1">
                <a:spLocks noChangeArrowheads="1"/>
              </p:cNvSpPr>
              <p:nvPr/>
            </p:nvSpPr>
            <p:spPr bwMode="auto">
              <a:xfrm>
                <a:off x="7938331" y="3820107"/>
                <a:ext cx="1354633" cy="3206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600" dirty="0">
                    <a:latin typeface="+mn-lt"/>
                  </a:rPr>
                  <a:t>Regional ISP</a:t>
                </a:r>
              </a:p>
            </p:txBody>
          </p:sp>
          <p:sp>
            <p:nvSpPr>
              <p:cNvPr id="64" name="Text Box 580"/>
              <p:cNvSpPr txBox="1">
                <a:spLocks noChangeArrowheads="1"/>
              </p:cNvSpPr>
              <p:nvPr/>
            </p:nvSpPr>
            <p:spPr bwMode="auto">
              <a:xfrm>
                <a:off x="6693122" y="3581400"/>
                <a:ext cx="919991" cy="460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sz="1600" dirty="0">
                    <a:latin typeface="+mn-lt"/>
                  </a:rPr>
                  <a:t>Home 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1600" dirty="0">
                    <a:latin typeface="+mn-lt"/>
                  </a:rPr>
                  <a:t>Network</a:t>
                </a:r>
              </a:p>
            </p:txBody>
          </p:sp>
          <p:sp>
            <p:nvSpPr>
              <p:cNvPr id="65" name="Text Box 580"/>
              <p:cNvSpPr txBox="1">
                <a:spLocks noChangeArrowheads="1"/>
              </p:cNvSpPr>
              <p:nvPr/>
            </p:nvSpPr>
            <p:spPr bwMode="auto">
              <a:xfrm>
                <a:off x="5857941" y="5930358"/>
                <a:ext cx="1316838" cy="460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sz="1600" dirty="0">
                    <a:latin typeface="+mn-lt"/>
                  </a:rPr>
                  <a:t>Institutional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1600" dirty="0">
                    <a:latin typeface="+mn-lt"/>
                  </a:rPr>
                  <a:t>       Network</a:t>
                </a:r>
              </a:p>
            </p:txBody>
          </p:sp>
          <p:grpSp>
            <p:nvGrpSpPr>
              <p:cNvPr id="66" name="Group 950"/>
              <p:cNvGrpSpPr>
                <a:grpSpLocks/>
              </p:cNvGrpSpPr>
              <p:nvPr/>
            </p:nvGrpSpPr>
            <p:grpSpPr bwMode="auto">
              <a:xfrm>
                <a:off x="8008488" y="5255944"/>
                <a:ext cx="177045" cy="389967"/>
                <a:chOff x="4140" y="429"/>
                <a:chExt cx="1425" cy="2396"/>
              </a:xfrm>
            </p:grpSpPr>
            <p:sp>
              <p:nvSpPr>
                <p:cNvPr id="199" name="Freeform 951"/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6 w 354"/>
                    <a:gd name="T1" fmla="*/ 0 h 2742"/>
                    <a:gd name="T2" fmla="*/ 30 w 354"/>
                    <a:gd name="T3" fmla="*/ 46 h 2742"/>
                    <a:gd name="T4" fmla="*/ 30 w 354"/>
                    <a:gd name="T5" fmla="*/ 354 h 2742"/>
                    <a:gd name="T6" fmla="*/ 0 w 354"/>
                    <a:gd name="T7" fmla="*/ 371 h 2742"/>
                    <a:gd name="T8" fmla="*/ 6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2742"/>
                    <a:gd name="T17" fmla="*/ 354 w 354"/>
                    <a:gd name="T18" fmla="*/ 2742 h 2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00" name="Rectangle 952"/>
                <p:cNvSpPr>
                  <a:spLocks noChangeArrowheads="1"/>
                </p:cNvSpPr>
                <p:nvPr/>
              </p:nvSpPr>
              <p:spPr bwMode="auto">
                <a:xfrm>
                  <a:off x="4210" y="429"/>
                  <a:ext cx="1046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1" name="Freeform 953"/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18 w 211"/>
                    <a:gd name="T3" fmla="*/ 30 h 2537"/>
                    <a:gd name="T4" fmla="*/ 2 w 211"/>
                    <a:gd name="T5" fmla="*/ 338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1"/>
                    <a:gd name="T13" fmla="*/ 0 h 2537"/>
                    <a:gd name="T14" fmla="*/ 211 w 211"/>
                    <a:gd name="T15" fmla="*/ 2537 h 25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02" name="Freeform 954"/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29 w 328"/>
                    <a:gd name="T3" fmla="*/ 18 h 226"/>
                    <a:gd name="T4" fmla="*/ 29 w 328"/>
                    <a:gd name="T5" fmla="*/ 32 h 226"/>
                    <a:gd name="T6" fmla="*/ 0 w 328"/>
                    <a:gd name="T7" fmla="*/ 13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03" name="Rectangle 955"/>
                <p:cNvSpPr>
                  <a:spLocks noChangeArrowheads="1"/>
                </p:cNvSpPr>
                <p:nvPr/>
              </p:nvSpPr>
              <p:spPr bwMode="auto">
                <a:xfrm>
                  <a:off x="4210" y="690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04" name="Group 956"/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229" name="AutoShape 957"/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66"/>
                    <a:ext cx="721" cy="1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0" name="AutoShape 95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1"/>
                    <a:ext cx="696" cy="114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5" name="Rectangle 959"/>
                <p:cNvSpPr>
                  <a:spLocks noChangeArrowheads="1"/>
                </p:cNvSpPr>
                <p:nvPr/>
              </p:nvSpPr>
              <p:spPr bwMode="auto">
                <a:xfrm>
                  <a:off x="4220" y="1022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06" name="Group 960"/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227" name="AutoShape 961"/>
                  <p:cNvSpPr>
                    <a:spLocks noChangeArrowheads="1"/>
                  </p:cNvSpPr>
                  <p:nvPr/>
                </p:nvSpPr>
                <p:spPr bwMode="auto">
                  <a:xfrm>
                    <a:off x="615" y="2564"/>
                    <a:ext cx="721" cy="1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" name="AutoShape 962"/>
                  <p:cNvSpPr>
                    <a:spLocks noChangeArrowheads="1"/>
                  </p:cNvSpPr>
                  <p:nvPr/>
                </p:nvSpPr>
                <p:spPr bwMode="auto">
                  <a:xfrm>
                    <a:off x="628" y="2581"/>
                    <a:ext cx="696" cy="107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7" name="Rectangle 963"/>
                <p:cNvSpPr>
                  <a:spLocks noChangeArrowheads="1"/>
                </p:cNvSpPr>
                <p:nvPr/>
              </p:nvSpPr>
              <p:spPr bwMode="auto">
                <a:xfrm>
                  <a:off x="4220" y="1354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" name="Rectangle 964"/>
                <p:cNvSpPr>
                  <a:spLocks noChangeArrowheads="1"/>
                </p:cNvSpPr>
                <p:nvPr/>
              </p:nvSpPr>
              <p:spPr bwMode="auto">
                <a:xfrm>
                  <a:off x="4230" y="1655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09" name="Group 965"/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225" name="AutoShape 966"/>
                  <p:cNvSpPr>
                    <a:spLocks noChangeArrowheads="1"/>
                  </p:cNvSpPr>
                  <p:nvPr/>
                </p:nvSpPr>
                <p:spPr bwMode="auto">
                  <a:xfrm>
                    <a:off x="618" y="2586"/>
                    <a:ext cx="720" cy="12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" name="AutoShape 96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586"/>
                    <a:ext cx="695" cy="10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0" name="Freeform 968"/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29 w 328"/>
                    <a:gd name="T3" fmla="*/ 17 h 226"/>
                    <a:gd name="T4" fmla="*/ 29 w 328"/>
                    <a:gd name="T5" fmla="*/ 30 h 226"/>
                    <a:gd name="T6" fmla="*/ 0 w 328"/>
                    <a:gd name="T7" fmla="*/ 12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211" name="Group 969"/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223" name="AutoShape 970"/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71"/>
                    <a:ext cx="732" cy="13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4" name="AutoShape 97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7"/>
                    <a:ext cx="720" cy="10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2" name="Rectangle 972"/>
                <p:cNvSpPr>
                  <a:spLocks noChangeArrowheads="1"/>
                </p:cNvSpPr>
                <p:nvPr/>
              </p:nvSpPr>
              <p:spPr bwMode="auto">
                <a:xfrm>
                  <a:off x="5246" y="429"/>
                  <a:ext cx="70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3" name="Freeform 973"/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26 w 296"/>
                    <a:gd name="T3" fmla="*/ 18 h 256"/>
                    <a:gd name="T4" fmla="*/ 26 w 296"/>
                    <a:gd name="T5" fmla="*/ 34 h 256"/>
                    <a:gd name="T6" fmla="*/ 0 w 296"/>
                    <a:gd name="T7" fmla="*/ 12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256"/>
                    <a:gd name="T17" fmla="*/ 296 w 296"/>
                    <a:gd name="T18" fmla="*/ 256 h 2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14" name="Freeform 974"/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27 w 304"/>
                    <a:gd name="T3" fmla="*/ 23 h 288"/>
                    <a:gd name="T4" fmla="*/ 25 w 304"/>
                    <a:gd name="T5" fmla="*/ 39 h 288"/>
                    <a:gd name="T6" fmla="*/ 2 w 304"/>
                    <a:gd name="T7" fmla="*/ 17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88"/>
                    <a:gd name="T17" fmla="*/ 304 w 304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15" name="Oval 975"/>
                <p:cNvSpPr>
                  <a:spLocks noChangeArrowheads="1"/>
                </p:cNvSpPr>
                <p:nvPr/>
              </p:nvSpPr>
              <p:spPr bwMode="auto">
                <a:xfrm>
                  <a:off x="5515" y="2611"/>
                  <a:ext cx="50" cy="95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" name="Freeform 976"/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15 h 240"/>
                    <a:gd name="T2" fmla="*/ 2 w 306"/>
                    <a:gd name="T3" fmla="*/ 33 h 240"/>
                    <a:gd name="T4" fmla="*/ 27 w 306"/>
                    <a:gd name="T5" fmla="*/ 15 h 240"/>
                    <a:gd name="T6" fmla="*/ 26 w 306"/>
                    <a:gd name="T7" fmla="*/ 0 h 240"/>
                    <a:gd name="T8" fmla="*/ 0 w 306"/>
                    <a:gd name="T9" fmla="*/ 15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240"/>
                    <a:gd name="T17" fmla="*/ 306 w 306"/>
                    <a:gd name="T18" fmla="*/ 240 h 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17" name="AutoShape 977"/>
                <p:cNvSpPr>
                  <a:spLocks noChangeArrowheads="1"/>
                </p:cNvSpPr>
                <p:nvPr/>
              </p:nvSpPr>
              <p:spPr bwMode="auto">
                <a:xfrm>
                  <a:off x="4140" y="2675"/>
                  <a:ext cx="1196" cy="1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" name="AutoShape 978"/>
                <p:cNvSpPr>
                  <a:spLocks noChangeArrowheads="1"/>
                </p:cNvSpPr>
                <p:nvPr/>
              </p:nvSpPr>
              <p:spPr bwMode="auto">
                <a:xfrm>
                  <a:off x="4210" y="2714"/>
                  <a:ext cx="1066" cy="7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9" name="Oval 979"/>
                <p:cNvSpPr>
                  <a:spLocks noChangeArrowheads="1"/>
                </p:cNvSpPr>
                <p:nvPr/>
              </p:nvSpPr>
              <p:spPr bwMode="auto">
                <a:xfrm>
                  <a:off x="4309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" name="Oval 980"/>
                <p:cNvSpPr>
                  <a:spLocks noChangeArrowheads="1"/>
                </p:cNvSpPr>
                <p:nvPr/>
              </p:nvSpPr>
              <p:spPr bwMode="auto">
                <a:xfrm>
                  <a:off x="4489" y="2382"/>
                  <a:ext cx="159" cy="14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21" name="Oval 981"/>
                <p:cNvSpPr>
                  <a:spLocks noChangeArrowheads="1"/>
                </p:cNvSpPr>
                <p:nvPr/>
              </p:nvSpPr>
              <p:spPr bwMode="auto">
                <a:xfrm>
                  <a:off x="4658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2" name="Rectangle 982"/>
                <p:cNvSpPr>
                  <a:spLocks noChangeArrowheads="1"/>
                </p:cNvSpPr>
                <p:nvPr/>
              </p:nvSpPr>
              <p:spPr bwMode="auto">
                <a:xfrm>
                  <a:off x="5067" y="1837"/>
                  <a:ext cx="80" cy="759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" name="Group 983"/>
              <p:cNvGrpSpPr>
                <a:grpSpLocks/>
              </p:cNvGrpSpPr>
              <p:nvPr/>
            </p:nvGrpSpPr>
            <p:grpSpPr bwMode="auto">
              <a:xfrm>
                <a:off x="7762109" y="5500477"/>
                <a:ext cx="177045" cy="389967"/>
                <a:chOff x="4140" y="429"/>
                <a:chExt cx="1425" cy="2396"/>
              </a:xfrm>
            </p:grpSpPr>
            <p:sp>
              <p:nvSpPr>
                <p:cNvPr id="167" name="Freeform 984"/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6 w 354"/>
                    <a:gd name="T1" fmla="*/ 0 h 2742"/>
                    <a:gd name="T2" fmla="*/ 30 w 354"/>
                    <a:gd name="T3" fmla="*/ 46 h 2742"/>
                    <a:gd name="T4" fmla="*/ 30 w 354"/>
                    <a:gd name="T5" fmla="*/ 354 h 2742"/>
                    <a:gd name="T6" fmla="*/ 0 w 354"/>
                    <a:gd name="T7" fmla="*/ 371 h 2742"/>
                    <a:gd name="T8" fmla="*/ 6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2742"/>
                    <a:gd name="T17" fmla="*/ 354 w 354"/>
                    <a:gd name="T18" fmla="*/ 2742 h 2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68" name="Rectangle 985"/>
                <p:cNvSpPr>
                  <a:spLocks noChangeArrowheads="1"/>
                </p:cNvSpPr>
                <p:nvPr/>
              </p:nvSpPr>
              <p:spPr bwMode="auto">
                <a:xfrm>
                  <a:off x="4210" y="429"/>
                  <a:ext cx="1046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9" name="Freeform 986"/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18 w 211"/>
                    <a:gd name="T3" fmla="*/ 30 h 2537"/>
                    <a:gd name="T4" fmla="*/ 2 w 211"/>
                    <a:gd name="T5" fmla="*/ 338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1"/>
                    <a:gd name="T13" fmla="*/ 0 h 2537"/>
                    <a:gd name="T14" fmla="*/ 211 w 211"/>
                    <a:gd name="T15" fmla="*/ 2537 h 25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70" name="Freeform 987"/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29 w 328"/>
                    <a:gd name="T3" fmla="*/ 18 h 226"/>
                    <a:gd name="T4" fmla="*/ 29 w 328"/>
                    <a:gd name="T5" fmla="*/ 32 h 226"/>
                    <a:gd name="T6" fmla="*/ 0 w 328"/>
                    <a:gd name="T7" fmla="*/ 13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71" name="Rectangle 988"/>
                <p:cNvSpPr>
                  <a:spLocks noChangeArrowheads="1"/>
                </p:cNvSpPr>
                <p:nvPr/>
              </p:nvSpPr>
              <p:spPr bwMode="auto">
                <a:xfrm>
                  <a:off x="4210" y="690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72" name="Group 989"/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197" name="AutoShape 990"/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66"/>
                    <a:ext cx="721" cy="1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" name="AutoShape 99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1"/>
                    <a:ext cx="696" cy="114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3" name="Rectangle 992"/>
                <p:cNvSpPr>
                  <a:spLocks noChangeArrowheads="1"/>
                </p:cNvSpPr>
                <p:nvPr/>
              </p:nvSpPr>
              <p:spPr bwMode="auto">
                <a:xfrm>
                  <a:off x="4220" y="1022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74" name="Group 993"/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195" name="AutoShape 994"/>
                  <p:cNvSpPr>
                    <a:spLocks noChangeArrowheads="1"/>
                  </p:cNvSpPr>
                  <p:nvPr/>
                </p:nvSpPr>
                <p:spPr bwMode="auto">
                  <a:xfrm>
                    <a:off x="615" y="2564"/>
                    <a:ext cx="721" cy="1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" name="AutoShape 995"/>
                  <p:cNvSpPr>
                    <a:spLocks noChangeArrowheads="1"/>
                  </p:cNvSpPr>
                  <p:nvPr/>
                </p:nvSpPr>
                <p:spPr bwMode="auto">
                  <a:xfrm>
                    <a:off x="628" y="2581"/>
                    <a:ext cx="696" cy="107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5" name="Rectangle 996"/>
                <p:cNvSpPr>
                  <a:spLocks noChangeArrowheads="1"/>
                </p:cNvSpPr>
                <p:nvPr/>
              </p:nvSpPr>
              <p:spPr bwMode="auto">
                <a:xfrm>
                  <a:off x="4220" y="1354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" name="Rectangle 997"/>
                <p:cNvSpPr>
                  <a:spLocks noChangeArrowheads="1"/>
                </p:cNvSpPr>
                <p:nvPr/>
              </p:nvSpPr>
              <p:spPr bwMode="auto">
                <a:xfrm>
                  <a:off x="4230" y="1655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77" name="Group 998"/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193" name="AutoShape 999"/>
                  <p:cNvSpPr>
                    <a:spLocks noChangeArrowheads="1"/>
                  </p:cNvSpPr>
                  <p:nvPr/>
                </p:nvSpPr>
                <p:spPr bwMode="auto">
                  <a:xfrm>
                    <a:off x="618" y="2586"/>
                    <a:ext cx="720" cy="12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" name="AutoShape 100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586"/>
                    <a:ext cx="695" cy="10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8" name="Freeform 1001"/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29 w 328"/>
                    <a:gd name="T3" fmla="*/ 17 h 226"/>
                    <a:gd name="T4" fmla="*/ 29 w 328"/>
                    <a:gd name="T5" fmla="*/ 30 h 226"/>
                    <a:gd name="T6" fmla="*/ 0 w 328"/>
                    <a:gd name="T7" fmla="*/ 12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179" name="Group 1002"/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191" name="AutoShape 1003"/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71"/>
                    <a:ext cx="732" cy="13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" name="AutoShape 100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7"/>
                    <a:ext cx="720" cy="10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0" name="Rectangle 1005"/>
                <p:cNvSpPr>
                  <a:spLocks noChangeArrowheads="1"/>
                </p:cNvSpPr>
                <p:nvPr/>
              </p:nvSpPr>
              <p:spPr bwMode="auto">
                <a:xfrm>
                  <a:off x="5246" y="429"/>
                  <a:ext cx="70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" name="Freeform 1006"/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26 w 296"/>
                    <a:gd name="T3" fmla="*/ 18 h 256"/>
                    <a:gd name="T4" fmla="*/ 26 w 296"/>
                    <a:gd name="T5" fmla="*/ 34 h 256"/>
                    <a:gd name="T6" fmla="*/ 0 w 296"/>
                    <a:gd name="T7" fmla="*/ 12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256"/>
                    <a:gd name="T17" fmla="*/ 296 w 296"/>
                    <a:gd name="T18" fmla="*/ 256 h 2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82" name="Freeform 1007"/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27 w 304"/>
                    <a:gd name="T3" fmla="*/ 23 h 288"/>
                    <a:gd name="T4" fmla="*/ 25 w 304"/>
                    <a:gd name="T5" fmla="*/ 39 h 288"/>
                    <a:gd name="T6" fmla="*/ 2 w 304"/>
                    <a:gd name="T7" fmla="*/ 17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88"/>
                    <a:gd name="T17" fmla="*/ 304 w 304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83" name="Oval 1008"/>
                <p:cNvSpPr>
                  <a:spLocks noChangeArrowheads="1"/>
                </p:cNvSpPr>
                <p:nvPr/>
              </p:nvSpPr>
              <p:spPr bwMode="auto">
                <a:xfrm>
                  <a:off x="5515" y="2611"/>
                  <a:ext cx="50" cy="95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" name="Freeform 1009"/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15 h 240"/>
                    <a:gd name="T2" fmla="*/ 2 w 306"/>
                    <a:gd name="T3" fmla="*/ 33 h 240"/>
                    <a:gd name="T4" fmla="*/ 27 w 306"/>
                    <a:gd name="T5" fmla="*/ 15 h 240"/>
                    <a:gd name="T6" fmla="*/ 26 w 306"/>
                    <a:gd name="T7" fmla="*/ 0 h 240"/>
                    <a:gd name="T8" fmla="*/ 0 w 306"/>
                    <a:gd name="T9" fmla="*/ 15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240"/>
                    <a:gd name="T17" fmla="*/ 306 w 306"/>
                    <a:gd name="T18" fmla="*/ 240 h 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85" name="AutoShape 1010"/>
                <p:cNvSpPr>
                  <a:spLocks noChangeArrowheads="1"/>
                </p:cNvSpPr>
                <p:nvPr/>
              </p:nvSpPr>
              <p:spPr bwMode="auto">
                <a:xfrm>
                  <a:off x="4140" y="2675"/>
                  <a:ext cx="1196" cy="1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" name="AutoShape 1011"/>
                <p:cNvSpPr>
                  <a:spLocks noChangeArrowheads="1"/>
                </p:cNvSpPr>
                <p:nvPr/>
              </p:nvSpPr>
              <p:spPr bwMode="auto">
                <a:xfrm>
                  <a:off x="4210" y="2714"/>
                  <a:ext cx="1066" cy="7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" name="Oval 1012"/>
                <p:cNvSpPr>
                  <a:spLocks noChangeArrowheads="1"/>
                </p:cNvSpPr>
                <p:nvPr/>
              </p:nvSpPr>
              <p:spPr bwMode="auto">
                <a:xfrm>
                  <a:off x="4309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" name="Oval 1013"/>
                <p:cNvSpPr>
                  <a:spLocks noChangeArrowheads="1"/>
                </p:cNvSpPr>
                <p:nvPr/>
              </p:nvSpPr>
              <p:spPr bwMode="auto">
                <a:xfrm>
                  <a:off x="4489" y="2382"/>
                  <a:ext cx="159" cy="14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9" name="Oval 1014"/>
                <p:cNvSpPr>
                  <a:spLocks noChangeArrowheads="1"/>
                </p:cNvSpPr>
                <p:nvPr/>
              </p:nvSpPr>
              <p:spPr bwMode="auto">
                <a:xfrm>
                  <a:off x="4658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0" name="Rectangle 1015"/>
                <p:cNvSpPr>
                  <a:spLocks noChangeArrowheads="1"/>
                </p:cNvSpPr>
                <p:nvPr/>
              </p:nvSpPr>
              <p:spPr bwMode="auto">
                <a:xfrm>
                  <a:off x="5067" y="1837"/>
                  <a:ext cx="80" cy="759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" name="Group 1016"/>
              <p:cNvGrpSpPr>
                <a:grpSpLocks/>
              </p:cNvGrpSpPr>
              <p:nvPr/>
            </p:nvGrpSpPr>
            <p:grpSpPr bwMode="auto">
              <a:xfrm>
                <a:off x="5716799" y="2856944"/>
                <a:ext cx="417233" cy="330764"/>
                <a:chOff x="877" y="1008"/>
                <a:chExt cx="2747" cy="2591"/>
              </a:xfrm>
            </p:grpSpPr>
            <p:pic>
              <p:nvPicPr>
                <p:cNvPr id="144" name="Picture 1017" descr="antenna_stylized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" y="1008"/>
                  <a:ext cx="2725" cy="1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5" name="Picture 1018" descr="laptop_keyboard"/>
                <p:cNvPicPr>
                  <a:picLocks noChangeAspect="1" noChangeArrowheads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9064" flipH="1">
                  <a:off x="1009" y="2586"/>
                  <a:ext cx="2245" cy="1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6" name="Freeform 1019"/>
                <p:cNvSpPr>
                  <a:spLocks/>
                </p:cNvSpPr>
                <p:nvPr/>
              </p:nvSpPr>
              <p:spPr bwMode="auto">
                <a:xfrm>
                  <a:off x="1753" y="1603"/>
                  <a:ext cx="1807" cy="1322"/>
                </a:xfrm>
                <a:custGeom>
                  <a:avLst/>
                  <a:gdLst>
                    <a:gd name="T0" fmla="*/ 2 w 2982"/>
                    <a:gd name="T1" fmla="*/ 0 h 2442"/>
                    <a:gd name="T2" fmla="*/ 0 w 2982"/>
                    <a:gd name="T3" fmla="*/ 2 h 2442"/>
                    <a:gd name="T4" fmla="*/ 10 w 2982"/>
                    <a:gd name="T5" fmla="*/ 3 h 2442"/>
                    <a:gd name="T6" fmla="*/ 12 w 2982"/>
                    <a:gd name="T7" fmla="*/ 1 h 2442"/>
                    <a:gd name="T8" fmla="*/ 2 w 2982"/>
                    <a:gd name="T9" fmla="*/ 0 h 24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2"/>
                    <a:gd name="T16" fmla="*/ 0 h 2442"/>
                    <a:gd name="T17" fmla="*/ 2982 w 2982"/>
                    <a:gd name="T18" fmla="*/ 2442 h 24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2" h="2442">
                      <a:moveTo>
                        <a:pt x="540" y="0"/>
                      </a:moveTo>
                      <a:lnTo>
                        <a:pt x="0" y="1734"/>
                      </a:lnTo>
                      <a:lnTo>
                        <a:pt x="2394" y="2442"/>
                      </a:lnTo>
                      <a:lnTo>
                        <a:pt x="2982" y="318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pic>
              <p:nvPicPr>
                <p:cNvPr id="147" name="Picture 1020" descr="screen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2" y="1637"/>
                  <a:ext cx="1642" cy="1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8" name="Freeform 1021"/>
                <p:cNvSpPr>
                  <a:spLocks/>
                </p:cNvSpPr>
                <p:nvPr/>
              </p:nvSpPr>
              <p:spPr bwMode="auto">
                <a:xfrm>
                  <a:off x="2082" y="1564"/>
                  <a:ext cx="1531" cy="246"/>
                </a:xfrm>
                <a:custGeom>
                  <a:avLst/>
                  <a:gdLst>
                    <a:gd name="T0" fmla="*/ 1 w 2528"/>
                    <a:gd name="T1" fmla="*/ 0 h 455"/>
                    <a:gd name="T2" fmla="*/ 10 w 2528"/>
                    <a:gd name="T3" fmla="*/ 1 h 455"/>
                    <a:gd name="T4" fmla="*/ 10 w 2528"/>
                    <a:gd name="T5" fmla="*/ 1 h 455"/>
                    <a:gd name="T6" fmla="*/ 0 w 2528"/>
                    <a:gd name="T7" fmla="*/ 1 h 455"/>
                    <a:gd name="T8" fmla="*/ 1 w 2528"/>
                    <a:gd name="T9" fmla="*/ 0 h 4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28"/>
                    <a:gd name="T16" fmla="*/ 0 h 455"/>
                    <a:gd name="T17" fmla="*/ 2528 w 2528"/>
                    <a:gd name="T18" fmla="*/ 455 h 4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28" h="455">
                      <a:moveTo>
                        <a:pt x="14" y="0"/>
                      </a:moveTo>
                      <a:lnTo>
                        <a:pt x="2528" y="341"/>
                      </a:lnTo>
                      <a:lnTo>
                        <a:pt x="2480" y="455"/>
                      </a:lnTo>
                      <a:lnTo>
                        <a:pt x="0" y="8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49" name="Freeform 1022"/>
                <p:cNvSpPr>
                  <a:spLocks/>
                </p:cNvSpPr>
                <p:nvPr/>
              </p:nvSpPr>
              <p:spPr bwMode="auto">
                <a:xfrm>
                  <a:off x="1737" y="1562"/>
                  <a:ext cx="425" cy="1024"/>
                </a:xfrm>
                <a:custGeom>
                  <a:avLst/>
                  <a:gdLst>
                    <a:gd name="T0" fmla="*/ 2 w 702"/>
                    <a:gd name="T1" fmla="*/ 0 h 1893"/>
                    <a:gd name="T2" fmla="*/ 0 w 702"/>
                    <a:gd name="T3" fmla="*/ 2 h 1893"/>
                    <a:gd name="T4" fmla="*/ 1 w 702"/>
                    <a:gd name="T5" fmla="*/ 2 h 1893"/>
                    <a:gd name="T6" fmla="*/ 3 w 702"/>
                    <a:gd name="T7" fmla="*/ 1 h 1893"/>
                    <a:gd name="T8" fmla="*/ 2 w 702"/>
                    <a:gd name="T9" fmla="*/ 0 h 18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2"/>
                    <a:gd name="T16" fmla="*/ 0 h 1893"/>
                    <a:gd name="T17" fmla="*/ 702 w 702"/>
                    <a:gd name="T18" fmla="*/ 1893 h 18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2" h="1893">
                      <a:moveTo>
                        <a:pt x="579" y="0"/>
                      </a:moveTo>
                      <a:lnTo>
                        <a:pt x="0" y="1869"/>
                      </a:lnTo>
                      <a:lnTo>
                        <a:pt x="114" y="1893"/>
                      </a:lnTo>
                      <a:lnTo>
                        <a:pt x="702" y="51"/>
                      </a:lnTo>
                      <a:lnTo>
                        <a:pt x="579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0" name="Freeform 1023"/>
                <p:cNvSpPr>
                  <a:spLocks/>
                </p:cNvSpPr>
                <p:nvPr/>
              </p:nvSpPr>
              <p:spPr bwMode="auto">
                <a:xfrm>
                  <a:off x="3144" y="1745"/>
                  <a:ext cx="458" cy="1182"/>
                </a:xfrm>
                <a:custGeom>
                  <a:avLst/>
                  <a:gdLst>
                    <a:gd name="T0" fmla="*/ 3 w 756"/>
                    <a:gd name="T1" fmla="*/ 0 h 2184"/>
                    <a:gd name="T2" fmla="*/ 1 w 756"/>
                    <a:gd name="T3" fmla="*/ 3 h 2184"/>
                    <a:gd name="T4" fmla="*/ 0 w 756"/>
                    <a:gd name="T5" fmla="*/ 3 h 2184"/>
                    <a:gd name="T6" fmla="*/ 2 w 756"/>
                    <a:gd name="T7" fmla="*/ 1 h 2184"/>
                    <a:gd name="T8" fmla="*/ 3 w 756"/>
                    <a:gd name="T9" fmla="*/ 0 h 21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6"/>
                    <a:gd name="T16" fmla="*/ 0 h 2184"/>
                    <a:gd name="T17" fmla="*/ 756 w 756"/>
                    <a:gd name="T18" fmla="*/ 2184 h 21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6" h="2184">
                      <a:moveTo>
                        <a:pt x="756" y="0"/>
                      </a:moveTo>
                      <a:lnTo>
                        <a:pt x="138" y="2184"/>
                      </a:lnTo>
                      <a:lnTo>
                        <a:pt x="0" y="2148"/>
                      </a:lnTo>
                      <a:lnTo>
                        <a:pt x="606" y="78"/>
                      </a:lnTo>
                      <a:lnTo>
                        <a:pt x="756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1" name="Freeform 1024"/>
                <p:cNvSpPr>
                  <a:spLocks/>
                </p:cNvSpPr>
                <p:nvPr/>
              </p:nvSpPr>
              <p:spPr bwMode="auto">
                <a:xfrm>
                  <a:off x="1732" y="2534"/>
                  <a:ext cx="1680" cy="399"/>
                </a:xfrm>
                <a:custGeom>
                  <a:avLst/>
                  <a:gdLst>
                    <a:gd name="T0" fmla="*/ 1 w 2773"/>
                    <a:gd name="T1" fmla="*/ 0 h 738"/>
                    <a:gd name="T2" fmla="*/ 0 w 2773"/>
                    <a:gd name="T3" fmla="*/ 1 h 738"/>
                    <a:gd name="T4" fmla="*/ 10 w 2773"/>
                    <a:gd name="T5" fmla="*/ 1 h 738"/>
                    <a:gd name="T6" fmla="*/ 10 w 2773"/>
                    <a:gd name="T7" fmla="*/ 1 h 738"/>
                    <a:gd name="T8" fmla="*/ 1 w 2773"/>
                    <a:gd name="T9" fmla="*/ 0 h 7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73"/>
                    <a:gd name="T16" fmla="*/ 0 h 738"/>
                    <a:gd name="T17" fmla="*/ 2773 w 2773"/>
                    <a:gd name="T18" fmla="*/ 738 h 7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73" h="738">
                      <a:moveTo>
                        <a:pt x="33" y="0"/>
                      </a:moveTo>
                      <a:lnTo>
                        <a:pt x="0" y="99"/>
                      </a:lnTo>
                      <a:lnTo>
                        <a:pt x="2436" y="738"/>
                      </a:lnTo>
                      <a:cubicBezTo>
                        <a:pt x="2499" y="501"/>
                        <a:pt x="2773" y="727"/>
                        <a:pt x="2373" y="603"/>
                      </a:cubicBezTo>
                      <a:lnTo>
                        <a:pt x="3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CC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2" name="Freeform 1025"/>
                <p:cNvSpPr>
                  <a:spLocks/>
                </p:cNvSpPr>
                <p:nvPr/>
              </p:nvSpPr>
              <p:spPr bwMode="auto">
                <a:xfrm>
                  <a:off x="3195" y="1755"/>
                  <a:ext cx="429" cy="1187"/>
                </a:xfrm>
                <a:custGeom>
                  <a:avLst/>
                  <a:gdLst>
                    <a:gd name="T0" fmla="*/ 8 w 637"/>
                    <a:gd name="T1" fmla="*/ 0 h 1659"/>
                    <a:gd name="T2" fmla="*/ 8 w 637"/>
                    <a:gd name="T3" fmla="*/ 0 h 1659"/>
                    <a:gd name="T4" fmla="*/ 1 w 637"/>
                    <a:gd name="T5" fmla="*/ 42 h 1659"/>
                    <a:gd name="T6" fmla="*/ 0 w 637"/>
                    <a:gd name="T7" fmla="*/ 41 h 1659"/>
                    <a:gd name="T8" fmla="*/ 8 w 637"/>
                    <a:gd name="T9" fmla="*/ 0 h 16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7"/>
                    <a:gd name="T16" fmla="*/ 0 h 1659"/>
                    <a:gd name="T17" fmla="*/ 637 w 637"/>
                    <a:gd name="T18" fmla="*/ 1659 h 16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7" h="1659">
                      <a:moveTo>
                        <a:pt x="615" y="0"/>
                      </a:moveTo>
                      <a:lnTo>
                        <a:pt x="637" y="0"/>
                      </a:lnTo>
                      <a:lnTo>
                        <a:pt x="68" y="1659"/>
                      </a:lnTo>
                      <a:lnTo>
                        <a:pt x="0" y="1647"/>
                      </a:lnTo>
                      <a:lnTo>
                        <a:pt x="615" y="0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3" name="Freeform 1026"/>
                <p:cNvSpPr>
                  <a:spLocks/>
                </p:cNvSpPr>
                <p:nvPr/>
              </p:nvSpPr>
              <p:spPr bwMode="auto">
                <a:xfrm>
                  <a:off x="1734" y="2587"/>
                  <a:ext cx="1494" cy="394"/>
                </a:xfrm>
                <a:custGeom>
                  <a:avLst/>
                  <a:gdLst>
                    <a:gd name="T0" fmla="*/ 0 w 2216"/>
                    <a:gd name="T1" fmla="*/ 0 h 550"/>
                    <a:gd name="T2" fmla="*/ 1 w 2216"/>
                    <a:gd name="T3" fmla="*/ 1 h 550"/>
                    <a:gd name="T4" fmla="*/ 28 w 2216"/>
                    <a:gd name="T5" fmla="*/ 14 h 550"/>
                    <a:gd name="T6" fmla="*/ 28 w 2216"/>
                    <a:gd name="T7" fmla="*/ 12 h 550"/>
                    <a:gd name="T8" fmla="*/ 0 w 2216"/>
                    <a:gd name="T9" fmla="*/ 0 h 5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16"/>
                    <a:gd name="T16" fmla="*/ 0 h 550"/>
                    <a:gd name="T17" fmla="*/ 2216 w 2216"/>
                    <a:gd name="T18" fmla="*/ 550 h 5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16" h="550">
                      <a:moveTo>
                        <a:pt x="0" y="0"/>
                      </a:moveTo>
                      <a:lnTo>
                        <a:pt x="9" y="57"/>
                      </a:lnTo>
                      <a:lnTo>
                        <a:pt x="2164" y="550"/>
                      </a:lnTo>
                      <a:lnTo>
                        <a:pt x="2216" y="4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154" name="Group 1027"/>
                <p:cNvGrpSpPr>
                  <a:grpSpLocks/>
                </p:cNvGrpSpPr>
                <p:nvPr/>
              </p:nvGrpSpPr>
              <p:grpSpPr bwMode="auto">
                <a:xfrm>
                  <a:off x="1709" y="3008"/>
                  <a:ext cx="507" cy="234"/>
                  <a:chOff x="1740" y="2642"/>
                  <a:chExt cx="752" cy="327"/>
                </a:xfrm>
              </p:grpSpPr>
              <p:sp>
                <p:nvSpPr>
                  <p:cNvPr id="161" name="Freeform 1028"/>
                  <p:cNvSpPr>
                    <a:spLocks/>
                  </p:cNvSpPr>
                  <p:nvPr/>
                </p:nvSpPr>
                <p:spPr bwMode="auto">
                  <a:xfrm>
                    <a:off x="1740" y="2642"/>
                    <a:ext cx="752" cy="327"/>
                  </a:xfrm>
                  <a:custGeom>
                    <a:avLst/>
                    <a:gdLst>
                      <a:gd name="T0" fmla="*/ 293 w 752"/>
                      <a:gd name="T1" fmla="*/ 0 h 327"/>
                      <a:gd name="T2" fmla="*/ 752 w 752"/>
                      <a:gd name="T3" fmla="*/ 124 h 327"/>
                      <a:gd name="T4" fmla="*/ 470 w 752"/>
                      <a:gd name="T5" fmla="*/ 327 h 327"/>
                      <a:gd name="T6" fmla="*/ 0 w 752"/>
                      <a:gd name="T7" fmla="*/ 183 h 327"/>
                      <a:gd name="T8" fmla="*/ 293 w 752"/>
                      <a:gd name="T9" fmla="*/ 0 h 3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52"/>
                      <a:gd name="T16" fmla="*/ 0 h 327"/>
                      <a:gd name="T17" fmla="*/ 752 w 752"/>
                      <a:gd name="T18" fmla="*/ 327 h 3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52" h="327">
                        <a:moveTo>
                          <a:pt x="293" y="0"/>
                        </a:moveTo>
                        <a:lnTo>
                          <a:pt x="752" y="124"/>
                        </a:lnTo>
                        <a:lnTo>
                          <a:pt x="470" y="327"/>
                        </a:lnTo>
                        <a:lnTo>
                          <a:pt x="0" y="183"/>
                        </a:lnTo>
                        <a:lnTo>
                          <a:pt x="293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62" name="Freeform 1029"/>
                  <p:cNvSpPr>
                    <a:spLocks/>
                  </p:cNvSpPr>
                  <p:nvPr/>
                </p:nvSpPr>
                <p:spPr bwMode="auto">
                  <a:xfrm>
                    <a:off x="1754" y="2649"/>
                    <a:ext cx="726" cy="311"/>
                  </a:xfrm>
                  <a:custGeom>
                    <a:avLst/>
                    <a:gdLst>
                      <a:gd name="T0" fmla="*/ 282 w 726"/>
                      <a:gd name="T1" fmla="*/ 0 h 311"/>
                      <a:gd name="T2" fmla="*/ 726 w 726"/>
                      <a:gd name="T3" fmla="*/ 119 h 311"/>
                      <a:gd name="T4" fmla="*/ 457 w 726"/>
                      <a:gd name="T5" fmla="*/ 311 h 311"/>
                      <a:gd name="T6" fmla="*/ 0 w 726"/>
                      <a:gd name="T7" fmla="*/ 173 h 311"/>
                      <a:gd name="T8" fmla="*/ 282 w 726"/>
                      <a:gd name="T9" fmla="*/ 0 h 3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6"/>
                      <a:gd name="T16" fmla="*/ 0 h 311"/>
                      <a:gd name="T17" fmla="*/ 726 w 726"/>
                      <a:gd name="T18" fmla="*/ 311 h 3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6" h="311">
                        <a:moveTo>
                          <a:pt x="282" y="0"/>
                        </a:moveTo>
                        <a:lnTo>
                          <a:pt x="726" y="119"/>
                        </a:lnTo>
                        <a:lnTo>
                          <a:pt x="457" y="311"/>
                        </a:lnTo>
                        <a:lnTo>
                          <a:pt x="0" y="173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4D4D4D"/>
                      </a:gs>
                      <a:gs pos="100000">
                        <a:srgbClr val="DDDDDD"/>
                      </a:gs>
                    </a:gsLst>
                    <a:lin ang="189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63" name="Freeform 1030"/>
                  <p:cNvSpPr>
                    <a:spLocks/>
                  </p:cNvSpPr>
                  <p:nvPr/>
                </p:nvSpPr>
                <p:spPr bwMode="auto">
                  <a:xfrm>
                    <a:off x="1808" y="2770"/>
                    <a:ext cx="258" cy="100"/>
                  </a:xfrm>
                  <a:custGeom>
                    <a:avLst/>
                    <a:gdLst>
                      <a:gd name="T0" fmla="*/ 0 w 258"/>
                      <a:gd name="T1" fmla="*/ 44 h 100"/>
                      <a:gd name="T2" fmla="*/ 75 w 258"/>
                      <a:gd name="T3" fmla="*/ 0 h 100"/>
                      <a:gd name="T4" fmla="*/ 258 w 258"/>
                      <a:gd name="T5" fmla="*/ 50 h 100"/>
                      <a:gd name="T6" fmla="*/ 183 w 258"/>
                      <a:gd name="T7" fmla="*/ 100 h 100"/>
                      <a:gd name="T8" fmla="*/ 0 w 258"/>
                      <a:gd name="T9" fmla="*/ 44 h 1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0"/>
                      <a:gd name="T17" fmla="*/ 258 w 258"/>
                      <a:gd name="T18" fmla="*/ 100 h 1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0">
                        <a:moveTo>
                          <a:pt x="0" y="44"/>
                        </a:moveTo>
                        <a:lnTo>
                          <a:pt x="75" y="0"/>
                        </a:lnTo>
                        <a:lnTo>
                          <a:pt x="258" y="50"/>
                        </a:lnTo>
                        <a:lnTo>
                          <a:pt x="183" y="10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64" name="Freeform 1031"/>
                  <p:cNvSpPr>
                    <a:spLocks/>
                  </p:cNvSpPr>
                  <p:nvPr/>
                </p:nvSpPr>
                <p:spPr bwMode="auto">
                  <a:xfrm>
                    <a:off x="1799" y="2816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65" name="Freeform 1032"/>
                  <p:cNvSpPr>
                    <a:spLocks/>
                  </p:cNvSpPr>
                  <p:nvPr/>
                </p:nvSpPr>
                <p:spPr bwMode="auto">
                  <a:xfrm>
                    <a:off x="2020" y="2834"/>
                    <a:ext cx="258" cy="102"/>
                  </a:xfrm>
                  <a:custGeom>
                    <a:avLst/>
                    <a:gdLst>
                      <a:gd name="T0" fmla="*/ 0 w 258"/>
                      <a:gd name="T1" fmla="*/ 46 h 102"/>
                      <a:gd name="T2" fmla="*/ 71 w 258"/>
                      <a:gd name="T3" fmla="*/ 0 h 102"/>
                      <a:gd name="T4" fmla="*/ 258 w 258"/>
                      <a:gd name="T5" fmla="*/ 52 h 102"/>
                      <a:gd name="T6" fmla="*/ 183 w 258"/>
                      <a:gd name="T7" fmla="*/ 102 h 102"/>
                      <a:gd name="T8" fmla="*/ 0 w 258"/>
                      <a:gd name="T9" fmla="*/ 46 h 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2"/>
                      <a:gd name="T17" fmla="*/ 258 w 258"/>
                      <a:gd name="T18" fmla="*/ 102 h 10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2">
                        <a:moveTo>
                          <a:pt x="0" y="46"/>
                        </a:moveTo>
                        <a:lnTo>
                          <a:pt x="71" y="0"/>
                        </a:lnTo>
                        <a:lnTo>
                          <a:pt x="258" y="52"/>
                        </a:lnTo>
                        <a:lnTo>
                          <a:pt x="183" y="102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66" name="Freeform 1033"/>
                  <p:cNvSpPr>
                    <a:spLocks/>
                  </p:cNvSpPr>
                  <p:nvPr/>
                </p:nvSpPr>
                <p:spPr bwMode="auto">
                  <a:xfrm>
                    <a:off x="2011" y="2882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155" name="Freeform 1034"/>
                <p:cNvSpPr>
                  <a:spLocks/>
                </p:cNvSpPr>
                <p:nvPr/>
              </p:nvSpPr>
              <p:spPr bwMode="auto">
                <a:xfrm>
                  <a:off x="2577" y="3043"/>
                  <a:ext cx="614" cy="514"/>
                </a:xfrm>
                <a:custGeom>
                  <a:avLst/>
                  <a:gdLst>
                    <a:gd name="T0" fmla="*/ 1 w 990"/>
                    <a:gd name="T1" fmla="*/ 6 h 792"/>
                    <a:gd name="T2" fmla="*/ 6 w 990"/>
                    <a:gd name="T3" fmla="*/ 0 h 792"/>
                    <a:gd name="T4" fmla="*/ 6 w 990"/>
                    <a:gd name="T5" fmla="*/ 1 h 792"/>
                    <a:gd name="T6" fmla="*/ 0 w 990"/>
                    <a:gd name="T7" fmla="*/ 6 h 792"/>
                    <a:gd name="T8" fmla="*/ 1 w 990"/>
                    <a:gd name="T9" fmla="*/ 6 h 7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0"/>
                    <a:gd name="T16" fmla="*/ 0 h 792"/>
                    <a:gd name="T17" fmla="*/ 990 w 990"/>
                    <a:gd name="T18" fmla="*/ 792 h 7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0" h="792">
                      <a:moveTo>
                        <a:pt x="3" y="738"/>
                      </a:moveTo>
                      <a:lnTo>
                        <a:pt x="990" y="0"/>
                      </a:lnTo>
                      <a:lnTo>
                        <a:pt x="987" y="60"/>
                      </a:lnTo>
                      <a:lnTo>
                        <a:pt x="0" y="792"/>
                      </a:lnTo>
                      <a:lnTo>
                        <a:pt x="3" y="738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6" name="Freeform 1035"/>
                <p:cNvSpPr>
                  <a:spLocks/>
                </p:cNvSpPr>
                <p:nvPr/>
              </p:nvSpPr>
              <p:spPr bwMode="auto">
                <a:xfrm>
                  <a:off x="1010" y="3084"/>
                  <a:ext cx="1571" cy="469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14 w 2532"/>
                    <a:gd name="T5" fmla="*/ 6 h 723"/>
                    <a:gd name="T6" fmla="*/ 14 w 2532"/>
                    <a:gd name="T7" fmla="*/ 6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7" name="Freeform 1036"/>
                <p:cNvSpPr>
                  <a:spLocks/>
                </p:cNvSpPr>
                <p:nvPr/>
              </p:nvSpPr>
              <p:spPr bwMode="auto">
                <a:xfrm>
                  <a:off x="1011" y="2998"/>
                  <a:ext cx="17" cy="95"/>
                </a:xfrm>
                <a:custGeom>
                  <a:avLst/>
                  <a:gdLst>
                    <a:gd name="T0" fmla="*/ 1 w 26"/>
                    <a:gd name="T1" fmla="*/ 1 h 147"/>
                    <a:gd name="T2" fmla="*/ 1 w 26"/>
                    <a:gd name="T3" fmla="*/ 1 h 147"/>
                    <a:gd name="T4" fmla="*/ 0 w 26"/>
                    <a:gd name="T5" fmla="*/ 1 h 147"/>
                    <a:gd name="T6" fmla="*/ 1 w 26"/>
                    <a:gd name="T7" fmla="*/ 0 h 147"/>
                    <a:gd name="T8" fmla="*/ 1 w 26"/>
                    <a:gd name="T9" fmla="*/ 1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147"/>
                    <a:gd name="T17" fmla="*/ 26 w 26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147">
                      <a:moveTo>
                        <a:pt x="26" y="10"/>
                      </a:moveTo>
                      <a:lnTo>
                        <a:pt x="23" y="147"/>
                      </a:lnTo>
                      <a:lnTo>
                        <a:pt x="0" y="144"/>
                      </a:lnTo>
                      <a:lnTo>
                        <a:pt x="3" y="0"/>
                      </a:lnTo>
                      <a:lnTo>
                        <a:pt x="26" y="1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8" name="Freeform 1037"/>
                <p:cNvSpPr>
                  <a:spLocks/>
                </p:cNvSpPr>
                <p:nvPr/>
              </p:nvSpPr>
              <p:spPr bwMode="auto">
                <a:xfrm>
                  <a:off x="1012" y="2611"/>
                  <a:ext cx="730" cy="393"/>
                </a:xfrm>
                <a:custGeom>
                  <a:avLst/>
                  <a:gdLst>
                    <a:gd name="T0" fmla="*/ 6 w 1176"/>
                    <a:gd name="T1" fmla="*/ 0 h 606"/>
                    <a:gd name="T2" fmla="*/ 0 w 1176"/>
                    <a:gd name="T3" fmla="*/ 5 h 606"/>
                    <a:gd name="T4" fmla="*/ 1 w 1176"/>
                    <a:gd name="T5" fmla="*/ 5 h 606"/>
                    <a:gd name="T6" fmla="*/ 6 w 1176"/>
                    <a:gd name="T7" fmla="*/ 1 h 606"/>
                    <a:gd name="T8" fmla="*/ 6 w 1176"/>
                    <a:gd name="T9" fmla="*/ 0 h 6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76"/>
                    <a:gd name="T16" fmla="*/ 0 h 606"/>
                    <a:gd name="T17" fmla="*/ 1176 w 1176"/>
                    <a:gd name="T18" fmla="*/ 606 h 6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76" h="606">
                      <a:moveTo>
                        <a:pt x="1170" y="0"/>
                      </a:moveTo>
                      <a:lnTo>
                        <a:pt x="0" y="597"/>
                      </a:lnTo>
                      <a:lnTo>
                        <a:pt x="30" y="606"/>
                      </a:lnTo>
                      <a:lnTo>
                        <a:pt x="1176" y="18"/>
                      </a:lnTo>
                      <a:lnTo>
                        <a:pt x="1170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9" name="Freeform 1038"/>
                <p:cNvSpPr>
                  <a:spLocks/>
                </p:cNvSpPr>
                <p:nvPr/>
              </p:nvSpPr>
              <p:spPr bwMode="auto">
                <a:xfrm>
                  <a:off x="1061" y="3018"/>
                  <a:ext cx="1490" cy="451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7 w 2532"/>
                    <a:gd name="T5" fmla="*/ 4 h 723"/>
                    <a:gd name="T6" fmla="*/ 7 w 2532"/>
                    <a:gd name="T7" fmla="*/ 4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60" name="Freeform 1039"/>
                <p:cNvSpPr>
                  <a:spLocks/>
                </p:cNvSpPr>
                <p:nvPr/>
              </p:nvSpPr>
              <p:spPr bwMode="auto">
                <a:xfrm flipV="1">
                  <a:off x="2549" y="2986"/>
                  <a:ext cx="608" cy="467"/>
                </a:xfrm>
                <a:custGeom>
                  <a:avLst/>
                  <a:gdLst>
                    <a:gd name="T0" fmla="*/ 0 w 2532"/>
                    <a:gd name="T1" fmla="*/ 0 h 723"/>
                    <a:gd name="T2" fmla="*/ 0 w 2532"/>
                    <a:gd name="T3" fmla="*/ 0 h 723"/>
                    <a:gd name="T4" fmla="*/ 0 w 2532"/>
                    <a:gd name="T5" fmla="*/ 6 h 723"/>
                    <a:gd name="T6" fmla="*/ 0 w 2532"/>
                    <a:gd name="T7" fmla="*/ 6 h 723"/>
                    <a:gd name="T8" fmla="*/ 0 w 2532"/>
                    <a:gd name="T9" fmla="*/ 1 h 723"/>
                    <a:gd name="T10" fmla="*/ 0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69" name="Group 1064"/>
              <p:cNvGrpSpPr>
                <a:grpSpLocks/>
              </p:cNvGrpSpPr>
              <p:nvPr/>
            </p:nvGrpSpPr>
            <p:grpSpPr bwMode="auto">
              <a:xfrm>
                <a:off x="6941262" y="5648483"/>
                <a:ext cx="370186" cy="330764"/>
                <a:chOff x="877" y="1008"/>
                <a:chExt cx="2747" cy="2591"/>
              </a:xfrm>
            </p:grpSpPr>
            <p:pic>
              <p:nvPicPr>
                <p:cNvPr id="121" name="Picture 1065" descr="antenna_stylized"/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" y="1008"/>
                  <a:ext cx="2725" cy="1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2" name="Picture 1066" descr="laptop_keyboard"/>
                <p:cNvPicPr>
                  <a:picLocks noChangeAspect="1" noChangeArrowheads="1"/>
                </p:cNvPicPr>
                <p:nvPr/>
              </p:nvPicPr>
              <p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9064" flipH="1">
                  <a:off x="1009" y="2586"/>
                  <a:ext cx="2245" cy="1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3" name="Freeform 1067"/>
                <p:cNvSpPr>
                  <a:spLocks/>
                </p:cNvSpPr>
                <p:nvPr/>
              </p:nvSpPr>
              <p:spPr bwMode="auto">
                <a:xfrm>
                  <a:off x="1753" y="1603"/>
                  <a:ext cx="1807" cy="1322"/>
                </a:xfrm>
                <a:custGeom>
                  <a:avLst/>
                  <a:gdLst>
                    <a:gd name="T0" fmla="*/ 2 w 2982"/>
                    <a:gd name="T1" fmla="*/ 0 h 2442"/>
                    <a:gd name="T2" fmla="*/ 0 w 2982"/>
                    <a:gd name="T3" fmla="*/ 2 h 2442"/>
                    <a:gd name="T4" fmla="*/ 10 w 2982"/>
                    <a:gd name="T5" fmla="*/ 3 h 2442"/>
                    <a:gd name="T6" fmla="*/ 12 w 2982"/>
                    <a:gd name="T7" fmla="*/ 1 h 2442"/>
                    <a:gd name="T8" fmla="*/ 2 w 2982"/>
                    <a:gd name="T9" fmla="*/ 0 h 24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2"/>
                    <a:gd name="T16" fmla="*/ 0 h 2442"/>
                    <a:gd name="T17" fmla="*/ 2982 w 2982"/>
                    <a:gd name="T18" fmla="*/ 2442 h 24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2" h="2442">
                      <a:moveTo>
                        <a:pt x="540" y="0"/>
                      </a:moveTo>
                      <a:lnTo>
                        <a:pt x="0" y="1734"/>
                      </a:lnTo>
                      <a:lnTo>
                        <a:pt x="2394" y="2442"/>
                      </a:lnTo>
                      <a:lnTo>
                        <a:pt x="2982" y="318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pic>
              <p:nvPicPr>
                <p:cNvPr id="124" name="Picture 1068" descr="screen"/>
                <p:cNvPicPr>
                  <a:picLocks noChangeAspect="1" noChangeArrowheads="1"/>
                </p:cNvPicPr>
                <p:nvPr/>
              </p:nvPicPr>
              <p:blipFill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2" y="1637"/>
                  <a:ext cx="1642" cy="1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5" name="Freeform 1069"/>
                <p:cNvSpPr>
                  <a:spLocks/>
                </p:cNvSpPr>
                <p:nvPr/>
              </p:nvSpPr>
              <p:spPr bwMode="auto">
                <a:xfrm>
                  <a:off x="2082" y="1564"/>
                  <a:ext cx="1531" cy="246"/>
                </a:xfrm>
                <a:custGeom>
                  <a:avLst/>
                  <a:gdLst>
                    <a:gd name="T0" fmla="*/ 1 w 2528"/>
                    <a:gd name="T1" fmla="*/ 0 h 455"/>
                    <a:gd name="T2" fmla="*/ 10 w 2528"/>
                    <a:gd name="T3" fmla="*/ 1 h 455"/>
                    <a:gd name="T4" fmla="*/ 10 w 2528"/>
                    <a:gd name="T5" fmla="*/ 1 h 455"/>
                    <a:gd name="T6" fmla="*/ 0 w 2528"/>
                    <a:gd name="T7" fmla="*/ 1 h 455"/>
                    <a:gd name="T8" fmla="*/ 1 w 2528"/>
                    <a:gd name="T9" fmla="*/ 0 h 4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28"/>
                    <a:gd name="T16" fmla="*/ 0 h 455"/>
                    <a:gd name="T17" fmla="*/ 2528 w 2528"/>
                    <a:gd name="T18" fmla="*/ 455 h 4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28" h="455">
                      <a:moveTo>
                        <a:pt x="14" y="0"/>
                      </a:moveTo>
                      <a:lnTo>
                        <a:pt x="2528" y="341"/>
                      </a:lnTo>
                      <a:lnTo>
                        <a:pt x="2480" y="455"/>
                      </a:lnTo>
                      <a:lnTo>
                        <a:pt x="0" y="8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26" name="Freeform 1070"/>
                <p:cNvSpPr>
                  <a:spLocks/>
                </p:cNvSpPr>
                <p:nvPr/>
              </p:nvSpPr>
              <p:spPr bwMode="auto">
                <a:xfrm>
                  <a:off x="1737" y="1562"/>
                  <a:ext cx="425" cy="1024"/>
                </a:xfrm>
                <a:custGeom>
                  <a:avLst/>
                  <a:gdLst>
                    <a:gd name="T0" fmla="*/ 2 w 702"/>
                    <a:gd name="T1" fmla="*/ 0 h 1893"/>
                    <a:gd name="T2" fmla="*/ 0 w 702"/>
                    <a:gd name="T3" fmla="*/ 2 h 1893"/>
                    <a:gd name="T4" fmla="*/ 1 w 702"/>
                    <a:gd name="T5" fmla="*/ 2 h 1893"/>
                    <a:gd name="T6" fmla="*/ 3 w 702"/>
                    <a:gd name="T7" fmla="*/ 1 h 1893"/>
                    <a:gd name="T8" fmla="*/ 2 w 702"/>
                    <a:gd name="T9" fmla="*/ 0 h 18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2"/>
                    <a:gd name="T16" fmla="*/ 0 h 1893"/>
                    <a:gd name="T17" fmla="*/ 702 w 702"/>
                    <a:gd name="T18" fmla="*/ 1893 h 18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2" h="1893">
                      <a:moveTo>
                        <a:pt x="579" y="0"/>
                      </a:moveTo>
                      <a:lnTo>
                        <a:pt x="0" y="1869"/>
                      </a:lnTo>
                      <a:lnTo>
                        <a:pt x="114" y="1893"/>
                      </a:lnTo>
                      <a:lnTo>
                        <a:pt x="702" y="51"/>
                      </a:lnTo>
                      <a:lnTo>
                        <a:pt x="579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27" name="Freeform 1071"/>
                <p:cNvSpPr>
                  <a:spLocks/>
                </p:cNvSpPr>
                <p:nvPr/>
              </p:nvSpPr>
              <p:spPr bwMode="auto">
                <a:xfrm>
                  <a:off x="3144" y="1745"/>
                  <a:ext cx="458" cy="1182"/>
                </a:xfrm>
                <a:custGeom>
                  <a:avLst/>
                  <a:gdLst>
                    <a:gd name="T0" fmla="*/ 3 w 756"/>
                    <a:gd name="T1" fmla="*/ 0 h 2184"/>
                    <a:gd name="T2" fmla="*/ 1 w 756"/>
                    <a:gd name="T3" fmla="*/ 3 h 2184"/>
                    <a:gd name="T4" fmla="*/ 0 w 756"/>
                    <a:gd name="T5" fmla="*/ 3 h 2184"/>
                    <a:gd name="T6" fmla="*/ 2 w 756"/>
                    <a:gd name="T7" fmla="*/ 1 h 2184"/>
                    <a:gd name="T8" fmla="*/ 3 w 756"/>
                    <a:gd name="T9" fmla="*/ 0 h 21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6"/>
                    <a:gd name="T16" fmla="*/ 0 h 2184"/>
                    <a:gd name="T17" fmla="*/ 756 w 756"/>
                    <a:gd name="T18" fmla="*/ 2184 h 21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6" h="2184">
                      <a:moveTo>
                        <a:pt x="756" y="0"/>
                      </a:moveTo>
                      <a:lnTo>
                        <a:pt x="138" y="2184"/>
                      </a:lnTo>
                      <a:lnTo>
                        <a:pt x="0" y="2148"/>
                      </a:lnTo>
                      <a:lnTo>
                        <a:pt x="606" y="78"/>
                      </a:lnTo>
                      <a:lnTo>
                        <a:pt x="756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28" name="Freeform 1072"/>
                <p:cNvSpPr>
                  <a:spLocks/>
                </p:cNvSpPr>
                <p:nvPr/>
              </p:nvSpPr>
              <p:spPr bwMode="auto">
                <a:xfrm>
                  <a:off x="1732" y="2534"/>
                  <a:ext cx="1680" cy="399"/>
                </a:xfrm>
                <a:custGeom>
                  <a:avLst/>
                  <a:gdLst>
                    <a:gd name="T0" fmla="*/ 1 w 2773"/>
                    <a:gd name="T1" fmla="*/ 0 h 738"/>
                    <a:gd name="T2" fmla="*/ 0 w 2773"/>
                    <a:gd name="T3" fmla="*/ 1 h 738"/>
                    <a:gd name="T4" fmla="*/ 10 w 2773"/>
                    <a:gd name="T5" fmla="*/ 1 h 738"/>
                    <a:gd name="T6" fmla="*/ 10 w 2773"/>
                    <a:gd name="T7" fmla="*/ 1 h 738"/>
                    <a:gd name="T8" fmla="*/ 1 w 2773"/>
                    <a:gd name="T9" fmla="*/ 0 h 7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73"/>
                    <a:gd name="T16" fmla="*/ 0 h 738"/>
                    <a:gd name="T17" fmla="*/ 2773 w 2773"/>
                    <a:gd name="T18" fmla="*/ 738 h 7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73" h="738">
                      <a:moveTo>
                        <a:pt x="33" y="0"/>
                      </a:moveTo>
                      <a:lnTo>
                        <a:pt x="0" y="99"/>
                      </a:lnTo>
                      <a:lnTo>
                        <a:pt x="2436" y="738"/>
                      </a:lnTo>
                      <a:cubicBezTo>
                        <a:pt x="2499" y="501"/>
                        <a:pt x="2773" y="727"/>
                        <a:pt x="2373" y="603"/>
                      </a:cubicBezTo>
                      <a:lnTo>
                        <a:pt x="3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CC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29" name="Freeform 1073"/>
                <p:cNvSpPr>
                  <a:spLocks/>
                </p:cNvSpPr>
                <p:nvPr/>
              </p:nvSpPr>
              <p:spPr bwMode="auto">
                <a:xfrm>
                  <a:off x="3195" y="1755"/>
                  <a:ext cx="429" cy="1187"/>
                </a:xfrm>
                <a:custGeom>
                  <a:avLst/>
                  <a:gdLst>
                    <a:gd name="T0" fmla="*/ 8 w 637"/>
                    <a:gd name="T1" fmla="*/ 0 h 1659"/>
                    <a:gd name="T2" fmla="*/ 8 w 637"/>
                    <a:gd name="T3" fmla="*/ 0 h 1659"/>
                    <a:gd name="T4" fmla="*/ 1 w 637"/>
                    <a:gd name="T5" fmla="*/ 42 h 1659"/>
                    <a:gd name="T6" fmla="*/ 0 w 637"/>
                    <a:gd name="T7" fmla="*/ 41 h 1659"/>
                    <a:gd name="T8" fmla="*/ 8 w 637"/>
                    <a:gd name="T9" fmla="*/ 0 h 16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7"/>
                    <a:gd name="T16" fmla="*/ 0 h 1659"/>
                    <a:gd name="T17" fmla="*/ 637 w 637"/>
                    <a:gd name="T18" fmla="*/ 1659 h 16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7" h="1659">
                      <a:moveTo>
                        <a:pt x="615" y="0"/>
                      </a:moveTo>
                      <a:lnTo>
                        <a:pt x="637" y="0"/>
                      </a:lnTo>
                      <a:lnTo>
                        <a:pt x="68" y="1659"/>
                      </a:lnTo>
                      <a:lnTo>
                        <a:pt x="0" y="1647"/>
                      </a:lnTo>
                      <a:lnTo>
                        <a:pt x="615" y="0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30" name="Freeform 1074"/>
                <p:cNvSpPr>
                  <a:spLocks/>
                </p:cNvSpPr>
                <p:nvPr/>
              </p:nvSpPr>
              <p:spPr bwMode="auto">
                <a:xfrm>
                  <a:off x="1734" y="2587"/>
                  <a:ext cx="1494" cy="394"/>
                </a:xfrm>
                <a:custGeom>
                  <a:avLst/>
                  <a:gdLst>
                    <a:gd name="T0" fmla="*/ 0 w 2216"/>
                    <a:gd name="T1" fmla="*/ 0 h 550"/>
                    <a:gd name="T2" fmla="*/ 1 w 2216"/>
                    <a:gd name="T3" fmla="*/ 1 h 550"/>
                    <a:gd name="T4" fmla="*/ 28 w 2216"/>
                    <a:gd name="T5" fmla="*/ 14 h 550"/>
                    <a:gd name="T6" fmla="*/ 28 w 2216"/>
                    <a:gd name="T7" fmla="*/ 12 h 550"/>
                    <a:gd name="T8" fmla="*/ 0 w 2216"/>
                    <a:gd name="T9" fmla="*/ 0 h 5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16"/>
                    <a:gd name="T16" fmla="*/ 0 h 550"/>
                    <a:gd name="T17" fmla="*/ 2216 w 2216"/>
                    <a:gd name="T18" fmla="*/ 550 h 5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16" h="550">
                      <a:moveTo>
                        <a:pt x="0" y="0"/>
                      </a:moveTo>
                      <a:lnTo>
                        <a:pt x="9" y="57"/>
                      </a:lnTo>
                      <a:lnTo>
                        <a:pt x="2164" y="550"/>
                      </a:lnTo>
                      <a:lnTo>
                        <a:pt x="2216" y="4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131" name="Group 1075"/>
                <p:cNvGrpSpPr>
                  <a:grpSpLocks/>
                </p:cNvGrpSpPr>
                <p:nvPr/>
              </p:nvGrpSpPr>
              <p:grpSpPr bwMode="auto">
                <a:xfrm>
                  <a:off x="1709" y="3008"/>
                  <a:ext cx="507" cy="234"/>
                  <a:chOff x="1740" y="2642"/>
                  <a:chExt cx="752" cy="327"/>
                </a:xfrm>
              </p:grpSpPr>
              <p:sp>
                <p:nvSpPr>
                  <p:cNvPr id="138" name="Freeform 1076"/>
                  <p:cNvSpPr>
                    <a:spLocks/>
                  </p:cNvSpPr>
                  <p:nvPr/>
                </p:nvSpPr>
                <p:spPr bwMode="auto">
                  <a:xfrm>
                    <a:off x="1740" y="2642"/>
                    <a:ext cx="752" cy="327"/>
                  </a:xfrm>
                  <a:custGeom>
                    <a:avLst/>
                    <a:gdLst>
                      <a:gd name="T0" fmla="*/ 293 w 752"/>
                      <a:gd name="T1" fmla="*/ 0 h 327"/>
                      <a:gd name="T2" fmla="*/ 752 w 752"/>
                      <a:gd name="T3" fmla="*/ 124 h 327"/>
                      <a:gd name="T4" fmla="*/ 470 w 752"/>
                      <a:gd name="T5" fmla="*/ 327 h 327"/>
                      <a:gd name="T6" fmla="*/ 0 w 752"/>
                      <a:gd name="T7" fmla="*/ 183 h 327"/>
                      <a:gd name="T8" fmla="*/ 293 w 752"/>
                      <a:gd name="T9" fmla="*/ 0 h 3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52"/>
                      <a:gd name="T16" fmla="*/ 0 h 327"/>
                      <a:gd name="T17" fmla="*/ 752 w 752"/>
                      <a:gd name="T18" fmla="*/ 327 h 3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52" h="327">
                        <a:moveTo>
                          <a:pt x="293" y="0"/>
                        </a:moveTo>
                        <a:lnTo>
                          <a:pt x="752" y="124"/>
                        </a:lnTo>
                        <a:lnTo>
                          <a:pt x="470" y="327"/>
                        </a:lnTo>
                        <a:lnTo>
                          <a:pt x="0" y="183"/>
                        </a:lnTo>
                        <a:lnTo>
                          <a:pt x="293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39" name="Freeform 1077"/>
                  <p:cNvSpPr>
                    <a:spLocks/>
                  </p:cNvSpPr>
                  <p:nvPr/>
                </p:nvSpPr>
                <p:spPr bwMode="auto">
                  <a:xfrm>
                    <a:off x="1754" y="2649"/>
                    <a:ext cx="726" cy="311"/>
                  </a:xfrm>
                  <a:custGeom>
                    <a:avLst/>
                    <a:gdLst>
                      <a:gd name="T0" fmla="*/ 282 w 726"/>
                      <a:gd name="T1" fmla="*/ 0 h 311"/>
                      <a:gd name="T2" fmla="*/ 726 w 726"/>
                      <a:gd name="T3" fmla="*/ 119 h 311"/>
                      <a:gd name="T4" fmla="*/ 457 w 726"/>
                      <a:gd name="T5" fmla="*/ 311 h 311"/>
                      <a:gd name="T6" fmla="*/ 0 w 726"/>
                      <a:gd name="T7" fmla="*/ 173 h 311"/>
                      <a:gd name="T8" fmla="*/ 282 w 726"/>
                      <a:gd name="T9" fmla="*/ 0 h 3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6"/>
                      <a:gd name="T16" fmla="*/ 0 h 311"/>
                      <a:gd name="T17" fmla="*/ 726 w 726"/>
                      <a:gd name="T18" fmla="*/ 311 h 3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6" h="311">
                        <a:moveTo>
                          <a:pt x="282" y="0"/>
                        </a:moveTo>
                        <a:lnTo>
                          <a:pt x="726" y="119"/>
                        </a:lnTo>
                        <a:lnTo>
                          <a:pt x="457" y="311"/>
                        </a:lnTo>
                        <a:lnTo>
                          <a:pt x="0" y="173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4D4D4D"/>
                      </a:gs>
                      <a:gs pos="100000">
                        <a:srgbClr val="DDDDDD"/>
                      </a:gs>
                    </a:gsLst>
                    <a:lin ang="189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40" name="Freeform 1078"/>
                  <p:cNvSpPr>
                    <a:spLocks/>
                  </p:cNvSpPr>
                  <p:nvPr/>
                </p:nvSpPr>
                <p:spPr bwMode="auto">
                  <a:xfrm>
                    <a:off x="1808" y="2770"/>
                    <a:ext cx="258" cy="100"/>
                  </a:xfrm>
                  <a:custGeom>
                    <a:avLst/>
                    <a:gdLst>
                      <a:gd name="T0" fmla="*/ 0 w 258"/>
                      <a:gd name="T1" fmla="*/ 44 h 100"/>
                      <a:gd name="T2" fmla="*/ 75 w 258"/>
                      <a:gd name="T3" fmla="*/ 0 h 100"/>
                      <a:gd name="T4" fmla="*/ 258 w 258"/>
                      <a:gd name="T5" fmla="*/ 50 h 100"/>
                      <a:gd name="T6" fmla="*/ 183 w 258"/>
                      <a:gd name="T7" fmla="*/ 100 h 100"/>
                      <a:gd name="T8" fmla="*/ 0 w 258"/>
                      <a:gd name="T9" fmla="*/ 44 h 1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0"/>
                      <a:gd name="T17" fmla="*/ 258 w 258"/>
                      <a:gd name="T18" fmla="*/ 100 h 1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0">
                        <a:moveTo>
                          <a:pt x="0" y="44"/>
                        </a:moveTo>
                        <a:lnTo>
                          <a:pt x="75" y="0"/>
                        </a:lnTo>
                        <a:lnTo>
                          <a:pt x="258" y="50"/>
                        </a:lnTo>
                        <a:lnTo>
                          <a:pt x="183" y="10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41" name="Freeform 1079"/>
                  <p:cNvSpPr>
                    <a:spLocks/>
                  </p:cNvSpPr>
                  <p:nvPr/>
                </p:nvSpPr>
                <p:spPr bwMode="auto">
                  <a:xfrm>
                    <a:off x="1799" y="2816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42" name="Freeform 1080"/>
                  <p:cNvSpPr>
                    <a:spLocks/>
                  </p:cNvSpPr>
                  <p:nvPr/>
                </p:nvSpPr>
                <p:spPr bwMode="auto">
                  <a:xfrm>
                    <a:off x="2020" y="2834"/>
                    <a:ext cx="258" cy="102"/>
                  </a:xfrm>
                  <a:custGeom>
                    <a:avLst/>
                    <a:gdLst>
                      <a:gd name="T0" fmla="*/ 0 w 258"/>
                      <a:gd name="T1" fmla="*/ 46 h 102"/>
                      <a:gd name="T2" fmla="*/ 71 w 258"/>
                      <a:gd name="T3" fmla="*/ 0 h 102"/>
                      <a:gd name="T4" fmla="*/ 258 w 258"/>
                      <a:gd name="T5" fmla="*/ 52 h 102"/>
                      <a:gd name="T6" fmla="*/ 183 w 258"/>
                      <a:gd name="T7" fmla="*/ 102 h 102"/>
                      <a:gd name="T8" fmla="*/ 0 w 258"/>
                      <a:gd name="T9" fmla="*/ 46 h 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2"/>
                      <a:gd name="T17" fmla="*/ 258 w 258"/>
                      <a:gd name="T18" fmla="*/ 102 h 10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2">
                        <a:moveTo>
                          <a:pt x="0" y="46"/>
                        </a:moveTo>
                        <a:lnTo>
                          <a:pt x="71" y="0"/>
                        </a:lnTo>
                        <a:lnTo>
                          <a:pt x="258" y="52"/>
                        </a:lnTo>
                        <a:lnTo>
                          <a:pt x="183" y="102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43" name="Freeform 1081"/>
                  <p:cNvSpPr>
                    <a:spLocks/>
                  </p:cNvSpPr>
                  <p:nvPr/>
                </p:nvSpPr>
                <p:spPr bwMode="auto">
                  <a:xfrm>
                    <a:off x="2011" y="2882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132" name="Freeform 1082"/>
                <p:cNvSpPr>
                  <a:spLocks/>
                </p:cNvSpPr>
                <p:nvPr/>
              </p:nvSpPr>
              <p:spPr bwMode="auto">
                <a:xfrm>
                  <a:off x="2577" y="3043"/>
                  <a:ext cx="614" cy="514"/>
                </a:xfrm>
                <a:custGeom>
                  <a:avLst/>
                  <a:gdLst>
                    <a:gd name="T0" fmla="*/ 1 w 990"/>
                    <a:gd name="T1" fmla="*/ 6 h 792"/>
                    <a:gd name="T2" fmla="*/ 6 w 990"/>
                    <a:gd name="T3" fmla="*/ 0 h 792"/>
                    <a:gd name="T4" fmla="*/ 6 w 990"/>
                    <a:gd name="T5" fmla="*/ 1 h 792"/>
                    <a:gd name="T6" fmla="*/ 0 w 990"/>
                    <a:gd name="T7" fmla="*/ 6 h 792"/>
                    <a:gd name="T8" fmla="*/ 1 w 990"/>
                    <a:gd name="T9" fmla="*/ 6 h 7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0"/>
                    <a:gd name="T16" fmla="*/ 0 h 792"/>
                    <a:gd name="T17" fmla="*/ 990 w 990"/>
                    <a:gd name="T18" fmla="*/ 792 h 7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0" h="792">
                      <a:moveTo>
                        <a:pt x="3" y="738"/>
                      </a:moveTo>
                      <a:lnTo>
                        <a:pt x="990" y="0"/>
                      </a:lnTo>
                      <a:lnTo>
                        <a:pt x="987" y="60"/>
                      </a:lnTo>
                      <a:lnTo>
                        <a:pt x="0" y="792"/>
                      </a:lnTo>
                      <a:lnTo>
                        <a:pt x="3" y="738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33" name="Freeform 1083"/>
                <p:cNvSpPr>
                  <a:spLocks/>
                </p:cNvSpPr>
                <p:nvPr/>
              </p:nvSpPr>
              <p:spPr bwMode="auto">
                <a:xfrm>
                  <a:off x="1010" y="3084"/>
                  <a:ext cx="1571" cy="469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14 w 2532"/>
                    <a:gd name="T5" fmla="*/ 6 h 723"/>
                    <a:gd name="T6" fmla="*/ 14 w 2532"/>
                    <a:gd name="T7" fmla="*/ 6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34" name="Freeform 1084"/>
                <p:cNvSpPr>
                  <a:spLocks/>
                </p:cNvSpPr>
                <p:nvPr/>
              </p:nvSpPr>
              <p:spPr bwMode="auto">
                <a:xfrm>
                  <a:off x="1011" y="2998"/>
                  <a:ext cx="17" cy="95"/>
                </a:xfrm>
                <a:custGeom>
                  <a:avLst/>
                  <a:gdLst>
                    <a:gd name="T0" fmla="*/ 1 w 26"/>
                    <a:gd name="T1" fmla="*/ 1 h 147"/>
                    <a:gd name="T2" fmla="*/ 1 w 26"/>
                    <a:gd name="T3" fmla="*/ 1 h 147"/>
                    <a:gd name="T4" fmla="*/ 0 w 26"/>
                    <a:gd name="T5" fmla="*/ 1 h 147"/>
                    <a:gd name="T6" fmla="*/ 1 w 26"/>
                    <a:gd name="T7" fmla="*/ 0 h 147"/>
                    <a:gd name="T8" fmla="*/ 1 w 26"/>
                    <a:gd name="T9" fmla="*/ 1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147"/>
                    <a:gd name="T17" fmla="*/ 26 w 26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147">
                      <a:moveTo>
                        <a:pt x="26" y="10"/>
                      </a:moveTo>
                      <a:lnTo>
                        <a:pt x="23" y="147"/>
                      </a:lnTo>
                      <a:lnTo>
                        <a:pt x="0" y="144"/>
                      </a:lnTo>
                      <a:lnTo>
                        <a:pt x="3" y="0"/>
                      </a:lnTo>
                      <a:lnTo>
                        <a:pt x="26" y="1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35" name="Freeform 1085"/>
                <p:cNvSpPr>
                  <a:spLocks/>
                </p:cNvSpPr>
                <p:nvPr/>
              </p:nvSpPr>
              <p:spPr bwMode="auto">
                <a:xfrm>
                  <a:off x="1012" y="2611"/>
                  <a:ext cx="730" cy="393"/>
                </a:xfrm>
                <a:custGeom>
                  <a:avLst/>
                  <a:gdLst>
                    <a:gd name="T0" fmla="*/ 6 w 1176"/>
                    <a:gd name="T1" fmla="*/ 0 h 606"/>
                    <a:gd name="T2" fmla="*/ 0 w 1176"/>
                    <a:gd name="T3" fmla="*/ 5 h 606"/>
                    <a:gd name="T4" fmla="*/ 1 w 1176"/>
                    <a:gd name="T5" fmla="*/ 5 h 606"/>
                    <a:gd name="T6" fmla="*/ 6 w 1176"/>
                    <a:gd name="T7" fmla="*/ 1 h 606"/>
                    <a:gd name="T8" fmla="*/ 6 w 1176"/>
                    <a:gd name="T9" fmla="*/ 0 h 6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76"/>
                    <a:gd name="T16" fmla="*/ 0 h 606"/>
                    <a:gd name="T17" fmla="*/ 1176 w 1176"/>
                    <a:gd name="T18" fmla="*/ 606 h 6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76" h="606">
                      <a:moveTo>
                        <a:pt x="1170" y="0"/>
                      </a:moveTo>
                      <a:lnTo>
                        <a:pt x="0" y="597"/>
                      </a:lnTo>
                      <a:lnTo>
                        <a:pt x="30" y="606"/>
                      </a:lnTo>
                      <a:lnTo>
                        <a:pt x="1176" y="18"/>
                      </a:lnTo>
                      <a:lnTo>
                        <a:pt x="1170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36" name="Freeform 1086"/>
                <p:cNvSpPr>
                  <a:spLocks/>
                </p:cNvSpPr>
                <p:nvPr/>
              </p:nvSpPr>
              <p:spPr bwMode="auto">
                <a:xfrm>
                  <a:off x="1061" y="3018"/>
                  <a:ext cx="1490" cy="451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7 w 2532"/>
                    <a:gd name="T5" fmla="*/ 4 h 723"/>
                    <a:gd name="T6" fmla="*/ 7 w 2532"/>
                    <a:gd name="T7" fmla="*/ 4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37" name="Freeform 1087"/>
                <p:cNvSpPr>
                  <a:spLocks/>
                </p:cNvSpPr>
                <p:nvPr/>
              </p:nvSpPr>
              <p:spPr bwMode="auto">
                <a:xfrm flipV="1">
                  <a:off x="2549" y="2986"/>
                  <a:ext cx="608" cy="467"/>
                </a:xfrm>
                <a:custGeom>
                  <a:avLst/>
                  <a:gdLst>
                    <a:gd name="T0" fmla="*/ 0 w 2532"/>
                    <a:gd name="T1" fmla="*/ 0 h 723"/>
                    <a:gd name="T2" fmla="*/ 0 w 2532"/>
                    <a:gd name="T3" fmla="*/ 0 h 723"/>
                    <a:gd name="T4" fmla="*/ 0 w 2532"/>
                    <a:gd name="T5" fmla="*/ 6 h 723"/>
                    <a:gd name="T6" fmla="*/ 0 w 2532"/>
                    <a:gd name="T7" fmla="*/ 6 h 723"/>
                    <a:gd name="T8" fmla="*/ 0 w 2532"/>
                    <a:gd name="T9" fmla="*/ 1 h 723"/>
                    <a:gd name="T10" fmla="*/ 0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70" name="Group 1114"/>
              <p:cNvGrpSpPr>
                <a:grpSpLocks/>
              </p:cNvGrpSpPr>
              <p:nvPr/>
            </p:nvGrpSpPr>
            <p:grpSpPr bwMode="auto">
              <a:xfrm>
                <a:off x="5918606" y="3666477"/>
                <a:ext cx="346663" cy="330764"/>
                <a:chOff x="877" y="1008"/>
                <a:chExt cx="2747" cy="2591"/>
              </a:xfrm>
            </p:grpSpPr>
            <p:pic>
              <p:nvPicPr>
                <p:cNvPr id="98" name="Picture 1115" descr="antenna_stylized"/>
                <p:cNvPicPr>
                  <a:picLocks noChangeAspect="1" noChangeArrowheads="1"/>
                </p:cNvPicPr>
                <p:nvPr/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" y="1008"/>
                  <a:ext cx="2725" cy="1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9" name="Picture 1116" descr="laptop_keyboard"/>
                <p:cNvPicPr>
                  <a:picLocks noChangeAspect="1" noChangeArrowheads="1"/>
                </p:cNvPicPr>
                <p:nvPr/>
              </p:nvPicPr>
              <p:blipFill>
                <a:blip r:embed="rId2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9064" flipH="1">
                  <a:off x="1009" y="2586"/>
                  <a:ext cx="2245" cy="1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0" name="Freeform 1117"/>
                <p:cNvSpPr>
                  <a:spLocks/>
                </p:cNvSpPr>
                <p:nvPr/>
              </p:nvSpPr>
              <p:spPr bwMode="auto">
                <a:xfrm>
                  <a:off x="1753" y="1603"/>
                  <a:ext cx="1807" cy="1322"/>
                </a:xfrm>
                <a:custGeom>
                  <a:avLst/>
                  <a:gdLst>
                    <a:gd name="T0" fmla="*/ 2 w 2982"/>
                    <a:gd name="T1" fmla="*/ 0 h 2442"/>
                    <a:gd name="T2" fmla="*/ 0 w 2982"/>
                    <a:gd name="T3" fmla="*/ 2 h 2442"/>
                    <a:gd name="T4" fmla="*/ 10 w 2982"/>
                    <a:gd name="T5" fmla="*/ 3 h 2442"/>
                    <a:gd name="T6" fmla="*/ 12 w 2982"/>
                    <a:gd name="T7" fmla="*/ 1 h 2442"/>
                    <a:gd name="T8" fmla="*/ 2 w 2982"/>
                    <a:gd name="T9" fmla="*/ 0 h 24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2"/>
                    <a:gd name="T16" fmla="*/ 0 h 2442"/>
                    <a:gd name="T17" fmla="*/ 2982 w 2982"/>
                    <a:gd name="T18" fmla="*/ 2442 h 24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2" h="2442">
                      <a:moveTo>
                        <a:pt x="540" y="0"/>
                      </a:moveTo>
                      <a:lnTo>
                        <a:pt x="0" y="1734"/>
                      </a:lnTo>
                      <a:lnTo>
                        <a:pt x="2394" y="2442"/>
                      </a:lnTo>
                      <a:lnTo>
                        <a:pt x="2982" y="318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pic>
              <p:nvPicPr>
                <p:cNvPr id="101" name="Picture 1118" descr="screen"/>
                <p:cNvPicPr>
                  <a:picLocks noChangeAspect="1" noChangeArrowheads="1"/>
                </p:cNvPicPr>
                <p:nvPr/>
              </p:nvPicPr>
              <p:blipFill>
                <a:blip r:embed="rId2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2" y="1637"/>
                  <a:ext cx="1642" cy="1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2" name="Freeform 1119"/>
                <p:cNvSpPr>
                  <a:spLocks/>
                </p:cNvSpPr>
                <p:nvPr/>
              </p:nvSpPr>
              <p:spPr bwMode="auto">
                <a:xfrm>
                  <a:off x="2082" y="1564"/>
                  <a:ext cx="1531" cy="246"/>
                </a:xfrm>
                <a:custGeom>
                  <a:avLst/>
                  <a:gdLst>
                    <a:gd name="T0" fmla="*/ 1 w 2528"/>
                    <a:gd name="T1" fmla="*/ 0 h 455"/>
                    <a:gd name="T2" fmla="*/ 10 w 2528"/>
                    <a:gd name="T3" fmla="*/ 1 h 455"/>
                    <a:gd name="T4" fmla="*/ 10 w 2528"/>
                    <a:gd name="T5" fmla="*/ 1 h 455"/>
                    <a:gd name="T6" fmla="*/ 0 w 2528"/>
                    <a:gd name="T7" fmla="*/ 1 h 455"/>
                    <a:gd name="T8" fmla="*/ 1 w 2528"/>
                    <a:gd name="T9" fmla="*/ 0 h 4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28"/>
                    <a:gd name="T16" fmla="*/ 0 h 455"/>
                    <a:gd name="T17" fmla="*/ 2528 w 2528"/>
                    <a:gd name="T18" fmla="*/ 455 h 4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28" h="455">
                      <a:moveTo>
                        <a:pt x="14" y="0"/>
                      </a:moveTo>
                      <a:lnTo>
                        <a:pt x="2528" y="341"/>
                      </a:lnTo>
                      <a:lnTo>
                        <a:pt x="2480" y="455"/>
                      </a:lnTo>
                      <a:lnTo>
                        <a:pt x="0" y="8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03" name="Freeform 1120"/>
                <p:cNvSpPr>
                  <a:spLocks/>
                </p:cNvSpPr>
                <p:nvPr/>
              </p:nvSpPr>
              <p:spPr bwMode="auto">
                <a:xfrm>
                  <a:off x="1737" y="1562"/>
                  <a:ext cx="425" cy="1024"/>
                </a:xfrm>
                <a:custGeom>
                  <a:avLst/>
                  <a:gdLst>
                    <a:gd name="T0" fmla="*/ 2 w 702"/>
                    <a:gd name="T1" fmla="*/ 0 h 1893"/>
                    <a:gd name="T2" fmla="*/ 0 w 702"/>
                    <a:gd name="T3" fmla="*/ 2 h 1893"/>
                    <a:gd name="T4" fmla="*/ 1 w 702"/>
                    <a:gd name="T5" fmla="*/ 2 h 1893"/>
                    <a:gd name="T6" fmla="*/ 3 w 702"/>
                    <a:gd name="T7" fmla="*/ 1 h 1893"/>
                    <a:gd name="T8" fmla="*/ 2 w 702"/>
                    <a:gd name="T9" fmla="*/ 0 h 18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2"/>
                    <a:gd name="T16" fmla="*/ 0 h 1893"/>
                    <a:gd name="T17" fmla="*/ 702 w 702"/>
                    <a:gd name="T18" fmla="*/ 1893 h 18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2" h="1893">
                      <a:moveTo>
                        <a:pt x="579" y="0"/>
                      </a:moveTo>
                      <a:lnTo>
                        <a:pt x="0" y="1869"/>
                      </a:lnTo>
                      <a:lnTo>
                        <a:pt x="114" y="1893"/>
                      </a:lnTo>
                      <a:lnTo>
                        <a:pt x="702" y="51"/>
                      </a:lnTo>
                      <a:lnTo>
                        <a:pt x="579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04" name="Freeform 1121"/>
                <p:cNvSpPr>
                  <a:spLocks/>
                </p:cNvSpPr>
                <p:nvPr/>
              </p:nvSpPr>
              <p:spPr bwMode="auto">
                <a:xfrm>
                  <a:off x="3144" y="1745"/>
                  <a:ext cx="458" cy="1182"/>
                </a:xfrm>
                <a:custGeom>
                  <a:avLst/>
                  <a:gdLst>
                    <a:gd name="T0" fmla="*/ 3 w 756"/>
                    <a:gd name="T1" fmla="*/ 0 h 2184"/>
                    <a:gd name="T2" fmla="*/ 1 w 756"/>
                    <a:gd name="T3" fmla="*/ 3 h 2184"/>
                    <a:gd name="T4" fmla="*/ 0 w 756"/>
                    <a:gd name="T5" fmla="*/ 3 h 2184"/>
                    <a:gd name="T6" fmla="*/ 2 w 756"/>
                    <a:gd name="T7" fmla="*/ 1 h 2184"/>
                    <a:gd name="T8" fmla="*/ 3 w 756"/>
                    <a:gd name="T9" fmla="*/ 0 h 21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6"/>
                    <a:gd name="T16" fmla="*/ 0 h 2184"/>
                    <a:gd name="T17" fmla="*/ 756 w 756"/>
                    <a:gd name="T18" fmla="*/ 2184 h 21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6" h="2184">
                      <a:moveTo>
                        <a:pt x="756" y="0"/>
                      </a:moveTo>
                      <a:lnTo>
                        <a:pt x="138" y="2184"/>
                      </a:lnTo>
                      <a:lnTo>
                        <a:pt x="0" y="2148"/>
                      </a:lnTo>
                      <a:lnTo>
                        <a:pt x="606" y="78"/>
                      </a:lnTo>
                      <a:lnTo>
                        <a:pt x="756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05" name="Freeform 1122"/>
                <p:cNvSpPr>
                  <a:spLocks/>
                </p:cNvSpPr>
                <p:nvPr/>
              </p:nvSpPr>
              <p:spPr bwMode="auto">
                <a:xfrm>
                  <a:off x="1732" y="2534"/>
                  <a:ext cx="1680" cy="399"/>
                </a:xfrm>
                <a:custGeom>
                  <a:avLst/>
                  <a:gdLst>
                    <a:gd name="T0" fmla="*/ 1 w 2773"/>
                    <a:gd name="T1" fmla="*/ 0 h 738"/>
                    <a:gd name="T2" fmla="*/ 0 w 2773"/>
                    <a:gd name="T3" fmla="*/ 1 h 738"/>
                    <a:gd name="T4" fmla="*/ 10 w 2773"/>
                    <a:gd name="T5" fmla="*/ 1 h 738"/>
                    <a:gd name="T6" fmla="*/ 10 w 2773"/>
                    <a:gd name="T7" fmla="*/ 1 h 738"/>
                    <a:gd name="T8" fmla="*/ 1 w 2773"/>
                    <a:gd name="T9" fmla="*/ 0 h 7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73"/>
                    <a:gd name="T16" fmla="*/ 0 h 738"/>
                    <a:gd name="T17" fmla="*/ 2773 w 2773"/>
                    <a:gd name="T18" fmla="*/ 738 h 7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73" h="738">
                      <a:moveTo>
                        <a:pt x="33" y="0"/>
                      </a:moveTo>
                      <a:lnTo>
                        <a:pt x="0" y="99"/>
                      </a:lnTo>
                      <a:lnTo>
                        <a:pt x="2436" y="738"/>
                      </a:lnTo>
                      <a:cubicBezTo>
                        <a:pt x="2499" y="501"/>
                        <a:pt x="2773" y="727"/>
                        <a:pt x="2373" y="603"/>
                      </a:cubicBezTo>
                      <a:lnTo>
                        <a:pt x="3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CC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06" name="Freeform 1123"/>
                <p:cNvSpPr>
                  <a:spLocks/>
                </p:cNvSpPr>
                <p:nvPr/>
              </p:nvSpPr>
              <p:spPr bwMode="auto">
                <a:xfrm>
                  <a:off x="3195" y="1755"/>
                  <a:ext cx="429" cy="1187"/>
                </a:xfrm>
                <a:custGeom>
                  <a:avLst/>
                  <a:gdLst>
                    <a:gd name="T0" fmla="*/ 8 w 637"/>
                    <a:gd name="T1" fmla="*/ 0 h 1659"/>
                    <a:gd name="T2" fmla="*/ 8 w 637"/>
                    <a:gd name="T3" fmla="*/ 0 h 1659"/>
                    <a:gd name="T4" fmla="*/ 1 w 637"/>
                    <a:gd name="T5" fmla="*/ 42 h 1659"/>
                    <a:gd name="T6" fmla="*/ 0 w 637"/>
                    <a:gd name="T7" fmla="*/ 41 h 1659"/>
                    <a:gd name="T8" fmla="*/ 8 w 637"/>
                    <a:gd name="T9" fmla="*/ 0 h 16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7"/>
                    <a:gd name="T16" fmla="*/ 0 h 1659"/>
                    <a:gd name="T17" fmla="*/ 637 w 637"/>
                    <a:gd name="T18" fmla="*/ 1659 h 16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7" h="1659">
                      <a:moveTo>
                        <a:pt x="615" y="0"/>
                      </a:moveTo>
                      <a:lnTo>
                        <a:pt x="637" y="0"/>
                      </a:lnTo>
                      <a:lnTo>
                        <a:pt x="68" y="1659"/>
                      </a:lnTo>
                      <a:lnTo>
                        <a:pt x="0" y="1647"/>
                      </a:lnTo>
                      <a:lnTo>
                        <a:pt x="615" y="0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07" name="Freeform 1124"/>
                <p:cNvSpPr>
                  <a:spLocks/>
                </p:cNvSpPr>
                <p:nvPr/>
              </p:nvSpPr>
              <p:spPr bwMode="auto">
                <a:xfrm>
                  <a:off x="1734" y="2587"/>
                  <a:ext cx="1494" cy="394"/>
                </a:xfrm>
                <a:custGeom>
                  <a:avLst/>
                  <a:gdLst>
                    <a:gd name="T0" fmla="*/ 0 w 2216"/>
                    <a:gd name="T1" fmla="*/ 0 h 550"/>
                    <a:gd name="T2" fmla="*/ 1 w 2216"/>
                    <a:gd name="T3" fmla="*/ 1 h 550"/>
                    <a:gd name="T4" fmla="*/ 28 w 2216"/>
                    <a:gd name="T5" fmla="*/ 14 h 550"/>
                    <a:gd name="T6" fmla="*/ 28 w 2216"/>
                    <a:gd name="T7" fmla="*/ 12 h 550"/>
                    <a:gd name="T8" fmla="*/ 0 w 2216"/>
                    <a:gd name="T9" fmla="*/ 0 h 5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16"/>
                    <a:gd name="T16" fmla="*/ 0 h 550"/>
                    <a:gd name="T17" fmla="*/ 2216 w 2216"/>
                    <a:gd name="T18" fmla="*/ 550 h 5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16" h="550">
                      <a:moveTo>
                        <a:pt x="0" y="0"/>
                      </a:moveTo>
                      <a:lnTo>
                        <a:pt x="9" y="57"/>
                      </a:lnTo>
                      <a:lnTo>
                        <a:pt x="2164" y="550"/>
                      </a:lnTo>
                      <a:lnTo>
                        <a:pt x="2216" y="4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108" name="Group 1125"/>
                <p:cNvGrpSpPr>
                  <a:grpSpLocks/>
                </p:cNvGrpSpPr>
                <p:nvPr/>
              </p:nvGrpSpPr>
              <p:grpSpPr bwMode="auto">
                <a:xfrm>
                  <a:off x="1709" y="3008"/>
                  <a:ext cx="507" cy="234"/>
                  <a:chOff x="1740" y="2642"/>
                  <a:chExt cx="752" cy="327"/>
                </a:xfrm>
              </p:grpSpPr>
              <p:sp>
                <p:nvSpPr>
                  <p:cNvPr id="115" name="Freeform 1126"/>
                  <p:cNvSpPr>
                    <a:spLocks/>
                  </p:cNvSpPr>
                  <p:nvPr/>
                </p:nvSpPr>
                <p:spPr bwMode="auto">
                  <a:xfrm>
                    <a:off x="1740" y="2642"/>
                    <a:ext cx="752" cy="327"/>
                  </a:xfrm>
                  <a:custGeom>
                    <a:avLst/>
                    <a:gdLst>
                      <a:gd name="T0" fmla="*/ 293 w 752"/>
                      <a:gd name="T1" fmla="*/ 0 h 327"/>
                      <a:gd name="T2" fmla="*/ 752 w 752"/>
                      <a:gd name="T3" fmla="*/ 124 h 327"/>
                      <a:gd name="T4" fmla="*/ 470 w 752"/>
                      <a:gd name="T5" fmla="*/ 327 h 327"/>
                      <a:gd name="T6" fmla="*/ 0 w 752"/>
                      <a:gd name="T7" fmla="*/ 183 h 327"/>
                      <a:gd name="T8" fmla="*/ 293 w 752"/>
                      <a:gd name="T9" fmla="*/ 0 h 3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52"/>
                      <a:gd name="T16" fmla="*/ 0 h 327"/>
                      <a:gd name="T17" fmla="*/ 752 w 752"/>
                      <a:gd name="T18" fmla="*/ 327 h 3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52" h="327">
                        <a:moveTo>
                          <a:pt x="293" y="0"/>
                        </a:moveTo>
                        <a:lnTo>
                          <a:pt x="752" y="124"/>
                        </a:lnTo>
                        <a:lnTo>
                          <a:pt x="470" y="327"/>
                        </a:lnTo>
                        <a:lnTo>
                          <a:pt x="0" y="183"/>
                        </a:lnTo>
                        <a:lnTo>
                          <a:pt x="293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16" name="Freeform 1127"/>
                  <p:cNvSpPr>
                    <a:spLocks/>
                  </p:cNvSpPr>
                  <p:nvPr/>
                </p:nvSpPr>
                <p:spPr bwMode="auto">
                  <a:xfrm>
                    <a:off x="1754" y="2649"/>
                    <a:ext cx="726" cy="311"/>
                  </a:xfrm>
                  <a:custGeom>
                    <a:avLst/>
                    <a:gdLst>
                      <a:gd name="T0" fmla="*/ 282 w 726"/>
                      <a:gd name="T1" fmla="*/ 0 h 311"/>
                      <a:gd name="T2" fmla="*/ 726 w 726"/>
                      <a:gd name="T3" fmla="*/ 119 h 311"/>
                      <a:gd name="T4" fmla="*/ 457 w 726"/>
                      <a:gd name="T5" fmla="*/ 311 h 311"/>
                      <a:gd name="T6" fmla="*/ 0 w 726"/>
                      <a:gd name="T7" fmla="*/ 173 h 311"/>
                      <a:gd name="T8" fmla="*/ 282 w 726"/>
                      <a:gd name="T9" fmla="*/ 0 h 3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6"/>
                      <a:gd name="T16" fmla="*/ 0 h 311"/>
                      <a:gd name="T17" fmla="*/ 726 w 726"/>
                      <a:gd name="T18" fmla="*/ 311 h 3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6" h="311">
                        <a:moveTo>
                          <a:pt x="282" y="0"/>
                        </a:moveTo>
                        <a:lnTo>
                          <a:pt x="726" y="119"/>
                        </a:lnTo>
                        <a:lnTo>
                          <a:pt x="457" y="311"/>
                        </a:lnTo>
                        <a:lnTo>
                          <a:pt x="0" y="173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4D4D4D"/>
                      </a:gs>
                      <a:gs pos="100000">
                        <a:srgbClr val="DDDDDD"/>
                      </a:gs>
                    </a:gsLst>
                    <a:lin ang="189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17" name="Freeform 1128"/>
                  <p:cNvSpPr>
                    <a:spLocks/>
                  </p:cNvSpPr>
                  <p:nvPr/>
                </p:nvSpPr>
                <p:spPr bwMode="auto">
                  <a:xfrm>
                    <a:off x="1808" y="2770"/>
                    <a:ext cx="258" cy="100"/>
                  </a:xfrm>
                  <a:custGeom>
                    <a:avLst/>
                    <a:gdLst>
                      <a:gd name="T0" fmla="*/ 0 w 258"/>
                      <a:gd name="T1" fmla="*/ 44 h 100"/>
                      <a:gd name="T2" fmla="*/ 75 w 258"/>
                      <a:gd name="T3" fmla="*/ 0 h 100"/>
                      <a:gd name="T4" fmla="*/ 258 w 258"/>
                      <a:gd name="T5" fmla="*/ 50 h 100"/>
                      <a:gd name="T6" fmla="*/ 183 w 258"/>
                      <a:gd name="T7" fmla="*/ 100 h 100"/>
                      <a:gd name="T8" fmla="*/ 0 w 258"/>
                      <a:gd name="T9" fmla="*/ 44 h 1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0"/>
                      <a:gd name="T17" fmla="*/ 258 w 258"/>
                      <a:gd name="T18" fmla="*/ 100 h 1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0">
                        <a:moveTo>
                          <a:pt x="0" y="44"/>
                        </a:moveTo>
                        <a:lnTo>
                          <a:pt x="75" y="0"/>
                        </a:lnTo>
                        <a:lnTo>
                          <a:pt x="258" y="50"/>
                        </a:lnTo>
                        <a:lnTo>
                          <a:pt x="183" y="10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18" name="Freeform 1129"/>
                  <p:cNvSpPr>
                    <a:spLocks/>
                  </p:cNvSpPr>
                  <p:nvPr/>
                </p:nvSpPr>
                <p:spPr bwMode="auto">
                  <a:xfrm>
                    <a:off x="1799" y="2816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19" name="Freeform 1130"/>
                  <p:cNvSpPr>
                    <a:spLocks/>
                  </p:cNvSpPr>
                  <p:nvPr/>
                </p:nvSpPr>
                <p:spPr bwMode="auto">
                  <a:xfrm>
                    <a:off x="2020" y="2834"/>
                    <a:ext cx="258" cy="102"/>
                  </a:xfrm>
                  <a:custGeom>
                    <a:avLst/>
                    <a:gdLst>
                      <a:gd name="T0" fmla="*/ 0 w 258"/>
                      <a:gd name="T1" fmla="*/ 46 h 102"/>
                      <a:gd name="T2" fmla="*/ 71 w 258"/>
                      <a:gd name="T3" fmla="*/ 0 h 102"/>
                      <a:gd name="T4" fmla="*/ 258 w 258"/>
                      <a:gd name="T5" fmla="*/ 52 h 102"/>
                      <a:gd name="T6" fmla="*/ 183 w 258"/>
                      <a:gd name="T7" fmla="*/ 102 h 102"/>
                      <a:gd name="T8" fmla="*/ 0 w 258"/>
                      <a:gd name="T9" fmla="*/ 46 h 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2"/>
                      <a:gd name="T17" fmla="*/ 258 w 258"/>
                      <a:gd name="T18" fmla="*/ 102 h 10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2">
                        <a:moveTo>
                          <a:pt x="0" y="46"/>
                        </a:moveTo>
                        <a:lnTo>
                          <a:pt x="71" y="0"/>
                        </a:lnTo>
                        <a:lnTo>
                          <a:pt x="258" y="52"/>
                        </a:lnTo>
                        <a:lnTo>
                          <a:pt x="183" y="102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120" name="Freeform 1131"/>
                  <p:cNvSpPr>
                    <a:spLocks/>
                  </p:cNvSpPr>
                  <p:nvPr/>
                </p:nvSpPr>
                <p:spPr bwMode="auto">
                  <a:xfrm>
                    <a:off x="2011" y="2882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109" name="Freeform 1132"/>
                <p:cNvSpPr>
                  <a:spLocks/>
                </p:cNvSpPr>
                <p:nvPr/>
              </p:nvSpPr>
              <p:spPr bwMode="auto">
                <a:xfrm>
                  <a:off x="2577" y="3043"/>
                  <a:ext cx="614" cy="514"/>
                </a:xfrm>
                <a:custGeom>
                  <a:avLst/>
                  <a:gdLst>
                    <a:gd name="T0" fmla="*/ 1 w 990"/>
                    <a:gd name="T1" fmla="*/ 6 h 792"/>
                    <a:gd name="T2" fmla="*/ 6 w 990"/>
                    <a:gd name="T3" fmla="*/ 0 h 792"/>
                    <a:gd name="T4" fmla="*/ 6 w 990"/>
                    <a:gd name="T5" fmla="*/ 1 h 792"/>
                    <a:gd name="T6" fmla="*/ 0 w 990"/>
                    <a:gd name="T7" fmla="*/ 6 h 792"/>
                    <a:gd name="T8" fmla="*/ 1 w 990"/>
                    <a:gd name="T9" fmla="*/ 6 h 7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0"/>
                    <a:gd name="T16" fmla="*/ 0 h 792"/>
                    <a:gd name="T17" fmla="*/ 990 w 990"/>
                    <a:gd name="T18" fmla="*/ 792 h 7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0" h="792">
                      <a:moveTo>
                        <a:pt x="3" y="738"/>
                      </a:moveTo>
                      <a:lnTo>
                        <a:pt x="990" y="0"/>
                      </a:lnTo>
                      <a:lnTo>
                        <a:pt x="987" y="60"/>
                      </a:lnTo>
                      <a:lnTo>
                        <a:pt x="0" y="792"/>
                      </a:lnTo>
                      <a:lnTo>
                        <a:pt x="3" y="738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10" name="Freeform 1133"/>
                <p:cNvSpPr>
                  <a:spLocks/>
                </p:cNvSpPr>
                <p:nvPr/>
              </p:nvSpPr>
              <p:spPr bwMode="auto">
                <a:xfrm>
                  <a:off x="1010" y="3084"/>
                  <a:ext cx="1571" cy="469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14 w 2532"/>
                    <a:gd name="T5" fmla="*/ 6 h 723"/>
                    <a:gd name="T6" fmla="*/ 14 w 2532"/>
                    <a:gd name="T7" fmla="*/ 6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11" name="Freeform 1134"/>
                <p:cNvSpPr>
                  <a:spLocks/>
                </p:cNvSpPr>
                <p:nvPr/>
              </p:nvSpPr>
              <p:spPr bwMode="auto">
                <a:xfrm>
                  <a:off x="1011" y="2998"/>
                  <a:ext cx="17" cy="95"/>
                </a:xfrm>
                <a:custGeom>
                  <a:avLst/>
                  <a:gdLst>
                    <a:gd name="T0" fmla="*/ 1 w 26"/>
                    <a:gd name="T1" fmla="*/ 1 h 147"/>
                    <a:gd name="T2" fmla="*/ 1 w 26"/>
                    <a:gd name="T3" fmla="*/ 1 h 147"/>
                    <a:gd name="T4" fmla="*/ 0 w 26"/>
                    <a:gd name="T5" fmla="*/ 1 h 147"/>
                    <a:gd name="T6" fmla="*/ 1 w 26"/>
                    <a:gd name="T7" fmla="*/ 0 h 147"/>
                    <a:gd name="T8" fmla="*/ 1 w 26"/>
                    <a:gd name="T9" fmla="*/ 1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147"/>
                    <a:gd name="T17" fmla="*/ 26 w 26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147">
                      <a:moveTo>
                        <a:pt x="26" y="10"/>
                      </a:moveTo>
                      <a:lnTo>
                        <a:pt x="23" y="147"/>
                      </a:lnTo>
                      <a:lnTo>
                        <a:pt x="0" y="144"/>
                      </a:lnTo>
                      <a:lnTo>
                        <a:pt x="3" y="0"/>
                      </a:lnTo>
                      <a:lnTo>
                        <a:pt x="26" y="1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12" name="Freeform 1135"/>
                <p:cNvSpPr>
                  <a:spLocks/>
                </p:cNvSpPr>
                <p:nvPr/>
              </p:nvSpPr>
              <p:spPr bwMode="auto">
                <a:xfrm>
                  <a:off x="1012" y="2611"/>
                  <a:ext cx="730" cy="393"/>
                </a:xfrm>
                <a:custGeom>
                  <a:avLst/>
                  <a:gdLst>
                    <a:gd name="T0" fmla="*/ 6 w 1176"/>
                    <a:gd name="T1" fmla="*/ 0 h 606"/>
                    <a:gd name="T2" fmla="*/ 0 w 1176"/>
                    <a:gd name="T3" fmla="*/ 5 h 606"/>
                    <a:gd name="T4" fmla="*/ 1 w 1176"/>
                    <a:gd name="T5" fmla="*/ 5 h 606"/>
                    <a:gd name="T6" fmla="*/ 6 w 1176"/>
                    <a:gd name="T7" fmla="*/ 1 h 606"/>
                    <a:gd name="T8" fmla="*/ 6 w 1176"/>
                    <a:gd name="T9" fmla="*/ 0 h 6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76"/>
                    <a:gd name="T16" fmla="*/ 0 h 606"/>
                    <a:gd name="T17" fmla="*/ 1176 w 1176"/>
                    <a:gd name="T18" fmla="*/ 606 h 6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76" h="606">
                      <a:moveTo>
                        <a:pt x="1170" y="0"/>
                      </a:moveTo>
                      <a:lnTo>
                        <a:pt x="0" y="597"/>
                      </a:lnTo>
                      <a:lnTo>
                        <a:pt x="30" y="606"/>
                      </a:lnTo>
                      <a:lnTo>
                        <a:pt x="1176" y="18"/>
                      </a:lnTo>
                      <a:lnTo>
                        <a:pt x="1170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13" name="Freeform 1136"/>
                <p:cNvSpPr>
                  <a:spLocks/>
                </p:cNvSpPr>
                <p:nvPr/>
              </p:nvSpPr>
              <p:spPr bwMode="auto">
                <a:xfrm>
                  <a:off x="1061" y="3018"/>
                  <a:ext cx="1490" cy="451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7 w 2532"/>
                    <a:gd name="T5" fmla="*/ 4 h 723"/>
                    <a:gd name="T6" fmla="*/ 7 w 2532"/>
                    <a:gd name="T7" fmla="*/ 4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14" name="Freeform 1137"/>
                <p:cNvSpPr>
                  <a:spLocks/>
                </p:cNvSpPr>
                <p:nvPr/>
              </p:nvSpPr>
              <p:spPr bwMode="auto">
                <a:xfrm flipV="1">
                  <a:off x="2549" y="2986"/>
                  <a:ext cx="608" cy="467"/>
                </a:xfrm>
                <a:custGeom>
                  <a:avLst/>
                  <a:gdLst>
                    <a:gd name="T0" fmla="*/ 0 w 2532"/>
                    <a:gd name="T1" fmla="*/ 0 h 723"/>
                    <a:gd name="T2" fmla="*/ 0 w 2532"/>
                    <a:gd name="T3" fmla="*/ 0 h 723"/>
                    <a:gd name="T4" fmla="*/ 0 w 2532"/>
                    <a:gd name="T5" fmla="*/ 6 h 723"/>
                    <a:gd name="T6" fmla="*/ 0 w 2532"/>
                    <a:gd name="T7" fmla="*/ 6 h 723"/>
                    <a:gd name="T8" fmla="*/ 0 w 2532"/>
                    <a:gd name="T9" fmla="*/ 1 h 723"/>
                    <a:gd name="T10" fmla="*/ 0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71" name="Group 1139"/>
              <p:cNvGrpSpPr>
                <a:grpSpLocks/>
              </p:cNvGrpSpPr>
              <p:nvPr/>
            </p:nvGrpSpPr>
            <p:grpSpPr bwMode="auto">
              <a:xfrm flipH="1">
                <a:off x="6214508" y="3813197"/>
                <a:ext cx="323139" cy="302449"/>
                <a:chOff x="2839" y="3501"/>
                <a:chExt cx="755" cy="803"/>
              </a:xfrm>
            </p:grpSpPr>
            <p:pic>
              <p:nvPicPr>
                <p:cNvPr id="96" name="Picture 1140" descr="desktop_computer_stylized_medium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39" y="3501"/>
                  <a:ext cx="755" cy="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7" name="Freeform 1141"/>
                <p:cNvSpPr>
                  <a:spLocks/>
                </p:cNvSpPr>
                <p:nvPr/>
              </p:nvSpPr>
              <p:spPr bwMode="auto">
                <a:xfrm>
                  <a:off x="2916" y="3578"/>
                  <a:ext cx="356" cy="368"/>
                </a:xfrm>
                <a:custGeom>
                  <a:avLst/>
                  <a:gdLst>
                    <a:gd name="T0" fmla="*/ 0 w 356"/>
                    <a:gd name="T1" fmla="*/ 0 h 368"/>
                    <a:gd name="T2" fmla="*/ 300 w 356"/>
                    <a:gd name="T3" fmla="*/ 14 h 368"/>
                    <a:gd name="T4" fmla="*/ 356 w 356"/>
                    <a:gd name="T5" fmla="*/ 294 h 368"/>
                    <a:gd name="T6" fmla="*/ 78 w 356"/>
                    <a:gd name="T7" fmla="*/ 368 h 368"/>
                    <a:gd name="T8" fmla="*/ 0 w 356"/>
                    <a:gd name="T9" fmla="*/ 0 h 3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6"/>
                    <a:gd name="T16" fmla="*/ 0 h 368"/>
                    <a:gd name="T17" fmla="*/ 356 w 356"/>
                    <a:gd name="T18" fmla="*/ 368 h 3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6" h="368">
                      <a:moveTo>
                        <a:pt x="0" y="0"/>
                      </a:moveTo>
                      <a:lnTo>
                        <a:pt x="300" y="14"/>
                      </a:lnTo>
                      <a:lnTo>
                        <a:pt x="356" y="294"/>
                      </a:lnTo>
                      <a:lnTo>
                        <a:pt x="78" y="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en-IN"/>
                </a:p>
              </p:txBody>
            </p:sp>
          </p:grpSp>
          <p:grpSp>
            <p:nvGrpSpPr>
              <p:cNvPr id="72" name="Group 1142"/>
              <p:cNvGrpSpPr>
                <a:grpSpLocks/>
              </p:cNvGrpSpPr>
              <p:nvPr/>
            </p:nvGrpSpPr>
            <p:grpSpPr bwMode="auto">
              <a:xfrm>
                <a:off x="7280496" y="5597003"/>
                <a:ext cx="370186" cy="330764"/>
                <a:chOff x="877" y="1008"/>
                <a:chExt cx="2747" cy="2591"/>
              </a:xfrm>
            </p:grpSpPr>
            <p:pic>
              <p:nvPicPr>
                <p:cNvPr id="73" name="Picture 1143" descr="antenna_stylized"/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" y="1008"/>
                  <a:ext cx="2725" cy="1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" name="Picture 1144" descr="laptop_keyboard"/>
                <p:cNvPicPr>
                  <a:picLocks noChangeAspect="1" noChangeArrowheads="1"/>
                </p:cNvPicPr>
                <p:nvPr/>
              </p:nvPicPr>
              <p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9064" flipH="1">
                  <a:off x="1009" y="2586"/>
                  <a:ext cx="2245" cy="1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5" name="Freeform 1145"/>
                <p:cNvSpPr>
                  <a:spLocks/>
                </p:cNvSpPr>
                <p:nvPr/>
              </p:nvSpPr>
              <p:spPr bwMode="auto">
                <a:xfrm>
                  <a:off x="1753" y="1603"/>
                  <a:ext cx="1807" cy="1322"/>
                </a:xfrm>
                <a:custGeom>
                  <a:avLst/>
                  <a:gdLst>
                    <a:gd name="T0" fmla="*/ 2 w 2982"/>
                    <a:gd name="T1" fmla="*/ 0 h 2442"/>
                    <a:gd name="T2" fmla="*/ 0 w 2982"/>
                    <a:gd name="T3" fmla="*/ 2 h 2442"/>
                    <a:gd name="T4" fmla="*/ 10 w 2982"/>
                    <a:gd name="T5" fmla="*/ 3 h 2442"/>
                    <a:gd name="T6" fmla="*/ 12 w 2982"/>
                    <a:gd name="T7" fmla="*/ 1 h 2442"/>
                    <a:gd name="T8" fmla="*/ 2 w 2982"/>
                    <a:gd name="T9" fmla="*/ 0 h 24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2"/>
                    <a:gd name="T16" fmla="*/ 0 h 2442"/>
                    <a:gd name="T17" fmla="*/ 2982 w 2982"/>
                    <a:gd name="T18" fmla="*/ 2442 h 24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2" h="2442">
                      <a:moveTo>
                        <a:pt x="540" y="0"/>
                      </a:moveTo>
                      <a:lnTo>
                        <a:pt x="0" y="1734"/>
                      </a:lnTo>
                      <a:lnTo>
                        <a:pt x="2394" y="2442"/>
                      </a:lnTo>
                      <a:lnTo>
                        <a:pt x="2982" y="318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pic>
              <p:nvPicPr>
                <p:cNvPr id="76" name="Picture 1146" descr="screen"/>
                <p:cNvPicPr>
                  <a:picLocks noChangeAspect="1" noChangeArrowheads="1"/>
                </p:cNvPicPr>
                <p:nvPr/>
              </p:nvPicPr>
              <p:blipFill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2" y="1637"/>
                  <a:ext cx="1642" cy="1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7" name="Freeform 1147"/>
                <p:cNvSpPr>
                  <a:spLocks/>
                </p:cNvSpPr>
                <p:nvPr/>
              </p:nvSpPr>
              <p:spPr bwMode="auto">
                <a:xfrm>
                  <a:off x="2082" y="1564"/>
                  <a:ext cx="1531" cy="246"/>
                </a:xfrm>
                <a:custGeom>
                  <a:avLst/>
                  <a:gdLst>
                    <a:gd name="T0" fmla="*/ 1 w 2528"/>
                    <a:gd name="T1" fmla="*/ 0 h 455"/>
                    <a:gd name="T2" fmla="*/ 10 w 2528"/>
                    <a:gd name="T3" fmla="*/ 1 h 455"/>
                    <a:gd name="T4" fmla="*/ 10 w 2528"/>
                    <a:gd name="T5" fmla="*/ 1 h 455"/>
                    <a:gd name="T6" fmla="*/ 0 w 2528"/>
                    <a:gd name="T7" fmla="*/ 1 h 455"/>
                    <a:gd name="T8" fmla="*/ 1 w 2528"/>
                    <a:gd name="T9" fmla="*/ 0 h 4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28"/>
                    <a:gd name="T16" fmla="*/ 0 h 455"/>
                    <a:gd name="T17" fmla="*/ 2528 w 2528"/>
                    <a:gd name="T18" fmla="*/ 455 h 4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28" h="455">
                      <a:moveTo>
                        <a:pt x="14" y="0"/>
                      </a:moveTo>
                      <a:lnTo>
                        <a:pt x="2528" y="341"/>
                      </a:lnTo>
                      <a:lnTo>
                        <a:pt x="2480" y="455"/>
                      </a:lnTo>
                      <a:lnTo>
                        <a:pt x="0" y="8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8" name="Freeform 1148"/>
                <p:cNvSpPr>
                  <a:spLocks/>
                </p:cNvSpPr>
                <p:nvPr/>
              </p:nvSpPr>
              <p:spPr bwMode="auto">
                <a:xfrm>
                  <a:off x="1737" y="1562"/>
                  <a:ext cx="425" cy="1024"/>
                </a:xfrm>
                <a:custGeom>
                  <a:avLst/>
                  <a:gdLst>
                    <a:gd name="T0" fmla="*/ 2 w 702"/>
                    <a:gd name="T1" fmla="*/ 0 h 1893"/>
                    <a:gd name="T2" fmla="*/ 0 w 702"/>
                    <a:gd name="T3" fmla="*/ 2 h 1893"/>
                    <a:gd name="T4" fmla="*/ 1 w 702"/>
                    <a:gd name="T5" fmla="*/ 2 h 1893"/>
                    <a:gd name="T6" fmla="*/ 3 w 702"/>
                    <a:gd name="T7" fmla="*/ 1 h 1893"/>
                    <a:gd name="T8" fmla="*/ 2 w 702"/>
                    <a:gd name="T9" fmla="*/ 0 h 18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2"/>
                    <a:gd name="T16" fmla="*/ 0 h 1893"/>
                    <a:gd name="T17" fmla="*/ 702 w 702"/>
                    <a:gd name="T18" fmla="*/ 1893 h 18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2" h="1893">
                      <a:moveTo>
                        <a:pt x="579" y="0"/>
                      </a:moveTo>
                      <a:lnTo>
                        <a:pt x="0" y="1869"/>
                      </a:lnTo>
                      <a:lnTo>
                        <a:pt x="114" y="1893"/>
                      </a:lnTo>
                      <a:lnTo>
                        <a:pt x="702" y="51"/>
                      </a:lnTo>
                      <a:lnTo>
                        <a:pt x="579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9" name="Freeform 1149"/>
                <p:cNvSpPr>
                  <a:spLocks/>
                </p:cNvSpPr>
                <p:nvPr/>
              </p:nvSpPr>
              <p:spPr bwMode="auto">
                <a:xfrm>
                  <a:off x="3144" y="1745"/>
                  <a:ext cx="458" cy="1182"/>
                </a:xfrm>
                <a:custGeom>
                  <a:avLst/>
                  <a:gdLst>
                    <a:gd name="T0" fmla="*/ 3 w 756"/>
                    <a:gd name="T1" fmla="*/ 0 h 2184"/>
                    <a:gd name="T2" fmla="*/ 1 w 756"/>
                    <a:gd name="T3" fmla="*/ 3 h 2184"/>
                    <a:gd name="T4" fmla="*/ 0 w 756"/>
                    <a:gd name="T5" fmla="*/ 3 h 2184"/>
                    <a:gd name="T6" fmla="*/ 2 w 756"/>
                    <a:gd name="T7" fmla="*/ 1 h 2184"/>
                    <a:gd name="T8" fmla="*/ 3 w 756"/>
                    <a:gd name="T9" fmla="*/ 0 h 21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6"/>
                    <a:gd name="T16" fmla="*/ 0 h 2184"/>
                    <a:gd name="T17" fmla="*/ 756 w 756"/>
                    <a:gd name="T18" fmla="*/ 2184 h 21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6" h="2184">
                      <a:moveTo>
                        <a:pt x="756" y="0"/>
                      </a:moveTo>
                      <a:lnTo>
                        <a:pt x="138" y="2184"/>
                      </a:lnTo>
                      <a:lnTo>
                        <a:pt x="0" y="2148"/>
                      </a:lnTo>
                      <a:lnTo>
                        <a:pt x="606" y="78"/>
                      </a:lnTo>
                      <a:lnTo>
                        <a:pt x="756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80" name="Freeform 1150"/>
                <p:cNvSpPr>
                  <a:spLocks/>
                </p:cNvSpPr>
                <p:nvPr/>
              </p:nvSpPr>
              <p:spPr bwMode="auto">
                <a:xfrm>
                  <a:off x="1732" y="2534"/>
                  <a:ext cx="1680" cy="399"/>
                </a:xfrm>
                <a:custGeom>
                  <a:avLst/>
                  <a:gdLst>
                    <a:gd name="T0" fmla="*/ 1 w 2773"/>
                    <a:gd name="T1" fmla="*/ 0 h 738"/>
                    <a:gd name="T2" fmla="*/ 0 w 2773"/>
                    <a:gd name="T3" fmla="*/ 1 h 738"/>
                    <a:gd name="T4" fmla="*/ 10 w 2773"/>
                    <a:gd name="T5" fmla="*/ 1 h 738"/>
                    <a:gd name="T6" fmla="*/ 10 w 2773"/>
                    <a:gd name="T7" fmla="*/ 1 h 738"/>
                    <a:gd name="T8" fmla="*/ 1 w 2773"/>
                    <a:gd name="T9" fmla="*/ 0 h 7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73"/>
                    <a:gd name="T16" fmla="*/ 0 h 738"/>
                    <a:gd name="T17" fmla="*/ 2773 w 2773"/>
                    <a:gd name="T18" fmla="*/ 738 h 7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73" h="738">
                      <a:moveTo>
                        <a:pt x="33" y="0"/>
                      </a:moveTo>
                      <a:lnTo>
                        <a:pt x="0" y="99"/>
                      </a:lnTo>
                      <a:lnTo>
                        <a:pt x="2436" y="738"/>
                      </a:lnTo>
                      <a:cubicBezTo>
                        <a:pt x="2499" y="501"/>
                        <a:pt x="2773" y="727"/>
                        <a:pt x="2373" y="603"/>
                      </a:cubicBezTo>
                      <a:lnTo>
                        <a:pt x="3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CC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81" name="Freeform 1151"/>
                <p:cNvSpPr>
                  <a:spLocks/>
                </p:cNvSpPr>
                <p:nvPr/>
              </p:nvSpPr>
              <p:spPr bwMode="auto">
                <a:xfrm>
                  <a:off x="3195" y="1755"/>
                  <a:ext cx="429" cy="1187"/>
                </a:xfrm>
                <a:custGeom>
                  <a:avLst/>
                  <a:gdLst>
                    <a:gd name="T0" fmla="*/ 8 w 637"/>
                    <a:gd name="T1" fmla="*/ 0 h 1659"/>
                    <a:gd name="T2" fmla="*/ 8 w 637"/>
                    <a:gd name="T3" fmla="*/ 0 h 1659"/>
                    <a:gd name="T4" fmla="*/ 1 w 637"/>
                    <a:gd name="T5" fmla="*/ 42 h 1659"/>
                    <a:gd name="T6" fmla="*/ 0 w 637"/>
                    <a:gd name="T7" fmla="*/ 41 h 1659"/>
                    <a:gd name="T8" fmla="*/ 8 w 637"/>
                    <a:gd name="T9" fmla="*/ 0 h 16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7"/>
                    <a:gd name="T16" fmla="*/ 0 h 1659"/>
                    <a:gd name="T17" fmla="*/ 637 w 637"/>
                    <a:gd name="T18" fmla="*/ 1659 h 16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7" h="1659">
                      <a:moveTo>
                        <a:pt x="615" y="0"/>
                      </a:moveTo>
                      <a:lnTo>
                        <a:pt x="637" y="0"/>
                      </a:lnTo>
                      <a:lnTo>
                        <a:pt x="68" y="1659"/>
                      </a:lnTo>
                      <a:lnTo>
                        <a:pt x="0" y="1647"/>
                      </a:lnTo>
                      <a:lnTo>
                        <a:pt x="615" y="0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82" name="Freeform 1152"/>
                <p:cNvSpPr>
                  <a:spLocks/>
                </p:cNvSpPr>
                <p:nvPr/>
              </p:nvSpPr>
              <p:spPr bwMode="auto">
                <a:xfrm>
                  <a:off x="1734" y="2587"/>
                  <a:ext cx="1494" cy="394"/>
                </a:xfrm>
                <a:custGeom>
                  <a:avLst/>
                  <a:gdLst>
                    <a:gd name="T0" fmla="*/ 0 w 2216"/>
                    <a:gd name="T1" fmla="*/ 0 h 550"/>
                    <a:gd name="T2" fmla="*/ 1 w 2216"/>
                    <a:gd name="T3" fmla="*/ 1 h 550"/>
                    <a:gd name="T4" fmla="*/ 28 w 2216"/>
                    <a:gd name="T5" fmla="*/ 14 h 550"/>
                    <a:gd name="T6" fmla="*/ 28 w 2216"/>
                    <a:gd name="T7" fmla="*/ 12 h 550"/>
                    <a:gd name="T8" fmla="*/ 0 w 2216"/>
                    <a:gd name="T9" fmla="*/ 0 h 5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16"/>
                    <a:gd name="T16" fmla="*/ 0 h 550"/>
                    <a:gd name="T17" fmla="*/ 2216 w 2216"/>
                    <a:gd name="T18" fmla="*/ 550 h 5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16" h="550">
                      <a:moveTo>
                        <a:pt x="0" y="0"/>
                      </a:moveTo>
                      <a:lnTo>
                        <a:pt x="9" y="57"/>
                      </a:lnTo>
                      <a:lnTo>
                        <a:pt x="2164" y="550"/>
                      </a:lnTo>
                      <a:lnTo>
                        <a:pt x="2216" y="4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83" name="Group 1153"/>
                <p:cNvGrpSpPr>
                  <a:grpSpLocks/>
                </p:cNvGrpSpPr>
                <p:nvPr/>
              </p:nvGrpSpPr>
              <p:grpSpPr bwMode="auto">
                <a:xfrm>
                  <a:off x="1709" y="3008"/>
                  <a:ext cx="507" cy="234"/>
                  <a:chOff x="1740" y="2642"/>
                  <a:chExt cx="752" cy="327"/>
                </a:xfrm>
              </p:grpSpPr>
              <p:sp>
                <p:nvSpPr>
                  <p:cNvPr id="90" name="Freeform 1154"/>
                  <p:cNvSpPr>
                    <a:spLocks/>
                  </p:cNvSpPr>
                  <p:nvPr/>
                </p:nvSpPr>
                <p:spPr bwMode="auto">
                  <a:xfrm>
                    <a:off x="1740" y="2642"/>
                    <a:ext cx="752" cy="327"/>
                  </a:xfrm>
                  <a:custGeom>
                    <a:avLst/>
                    <a:gdLst>
                      <a:gd name="T0" fmla="*/ 293 w 752"/>
                      <a:gd name="T1" fmla="*/ 0 h 327"/>
                      <a:gd name="T2" fmla="*/ 752 w 752"/>
                      <a:gd name="T3" fmla="*/ 124 h 327"/>
                      <a:gd name="T4" fmla="*/ 470 w 752"/>
                      <a:gd name="T5" fmla="*/ 327 h 327"/>
                      <a:gd name="T6" fmla="*/ 0 w 752"/>
                      <a:gd name="T7" fmla="*/ 183 h 327"/>
                      <a:gd name="T8" fmla="*/ 293 w 752"/>
                      <a:gd name="T9" fmla="*/ 0 h 3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52"/>
                      <a:gd name="T16" fmla="*/ 0 h 327"/>
                      <a:gd name="T17" fmla="*/ 752 w 752"/>
                      <a:gd name="T18" fmla="*/ 327 h 3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52" h="327">
                        <a:moveTo>
                          <a:pt x="293" y="0"/>
                        </a:moveTo>
                        <a:lnTo>
                          <a:pt x="752" y="124"/>
                        </a:lnTo>
                        <a:lnTo>
                          <a:pt x="470" y="327"/>
                        </a:lnTo>
                        <a:lnTo>
                          <a:pt x="0" y="183"/>
                        </a:lnTo>
                        <a:lnTo>
                          <a:pt x="293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91" name="Freeform 1155"/>
                  <p:cNvSpPr>
                    <a:spLocks/>
                  </p:cNvSpPr>
                  <p:nvPr/>
                </p:nvSpPr>
                <p:spPr bwMode="auto">
                  <a:xfrm>
                    <a:off x="1754" y="2649"/>
                    <a:ext cx="726" cy="311"/>
                  </a:xfrm>
                  <a:custGeom>
                    <a:avLst/>
                    <a:gdLst>
                      <a:gd name="T0" fmla="*/ 282 w 726"/>
                      <a:gd name="T1" fmla="*/ 0 h 311"/>
                      <a:gd name="T2" fmla="*/ 726 w 726"/>
                      <a:gd name="T3" fmla="*/ 119 h 311"/>
                      <a:gd name="T4" fmla="*/ 457 w 726"/>
                      <a:gd name="T5" fmla="*/ 311 h 311"/>
                      <a:gd name="T6" fmla="*/ 0 w 726"/>
                      <a:gd name="T7" fmla="*/ 173 h 311"/>
                      <a:gd name="T8" fmla="*/ 282 w 726"/>
                      <a:gd name="T9" fmla="*/ 0 h 3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6"/>
                      <a:gd name="T16" fmla="*/ 0 h 311"/>
                      <a:gd name="T17" fmla="*/ 726 w 726"/>
                      <a:gd name="T18" fmla="*/ 311 h 3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6" h="311">
                        <a:moveTo>
                          <a:pt x="282" y="0"/>
                        </a:moveTo>
                        <a:lnTo>
                          <a:pt x="726" y="119"/>
                        </a:lnTo>
                        <a:lnTo>
                          <a:pt x="457" y="311"/>
                        </a:lnTo>
                        <a:lnTo>
                          <a:pt x="0" y="173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4D4D4D"/>
                      </a:gs>
                      <a:gs pos="100000">
                        <a:srgbClr val="DDDDDD"/>
                      </a:gs>
                    </a:gsLst>
                    <a:lin ang="189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92" name="Freeform 1156"/>
                  <p:cNvSpPr>
                    <a:spLocks/>
                  </p:cNvSpPr>
                  <p:nvPr/>
                </p:nvSpPr>
                <p:spPr bwMode="auto">
                  <a:xfrm>
                    <a:off x="1808" y="2770"/>
                    <a:ext cx="258" cy="100"/>
                  </a:xfrm>
                  <a:custGeom>
                    <a:avLst/>
                    <a:gdLst>
                      <a:gd name="T0" fmla="*/ 0 w 258"/>
                      <a:gd name="T1" fmla="*/ 44 h 100"/>
                      <a:gd name="T2" fmla="*/ 75 w 258"/>
                      <a:gd name="T3" fmla="*/ 0 h 100"/>
                      <a:gd name="T4" fmla="*/ 258 w 258"/>
                      <a:gd name="T5" fmla="*/ 50 h 100"/>
                      <a:gd name="T6" fmla="*/ 183 w 258"/>
                      <a:gd name="T7" fmla="*/ 100 h 100"/>
                      <a:gd name="T8" fmla="*/ 0 w 258"/>
                      <a:gd name="T9" fmla="*/ 44 h 1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0"/>
                      <a:gd name="T17" fmla="*/ 258 w 258"/>
                      <a:gd name="T18" fmla="*/ 100 h 1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0">
                        <a:moveTo>
                          <a:pt x="0" y="44"/>
                        </a:moveTo>
                        <a:lnTo>
                          <a:pt x="75" y="0"/>
                        </a:lnTo>
                        <a:lnTo>
                          <a:pt x="258" y="50"/>
                        </a:lnTo>
                        <a:lnTo>
                          <a:pt x="183" y="10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93" name="Freeform 1157"/>
                  <p:cNvSpPr>
                    <a:spLocks/>
                  </p:cNvSpPr>
                  <p:nvPr/>
                </p:nvSpPr>
                <p:spPr bwMode="auto">
                  <a:xfrm>
                    <a:off x="1799" y="2816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94" name="Freeform 1158"/>
                  <p:cNvSpPr>
                    <a:spLocks/>
                  </p:cNvSpPr>
                  <p:nvPr/>
                </p:nvSpPr>
                <p:spPr bwMode="auto">
                  <a:xfrm>
                    <a:off x="2020" y="2834"/>
                    <a:ext cx="258" cy="102"/>
                  </a:xfrm>
                  <a:custGeom>
                    <a:avLst/>
                    <a:gdLst>
                      <a:gd name="T0" fmla="*/ 0 w 258"/>
                      <a:gd name="T1" fmla="*/ 46 h 102"/>
                      <a:gd name="T2" fmla="*/ 71 w 258"/>
                      <a:gd name="T3" fmla="*/ 0 h 102"/>
                      <a:gd name="T4" fmla="*/ 258 w 258"/>
                      <a:gd name="T5" fmla="*/ 52 h 102"/>
                      <a:gd name="T6" fmla="*/ 183 w 258"/>
                      <a:gd name="T7" fmla="*/ 102 h 102"/>
                      <a:gd name="T8" fmla="*/ 0 w 258"/>
                      <a:gd name="T9" fmla="*/ 46 h 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2"/>
                      <a:gd name="T17" fmla="*/ 258 w 258"/>
                      <a:gd name="T18" fmla="*/ 102 h 10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2">
                        <a:moveTo>
                          <a:pt x="0" y="46"/>
                        </a:moveTo>
                        <a:lnTo>
                          <a:pt x="71" y="0"/>
                        </a:lnTo>
                        <a:lnTo>
                          <a:pt x="258" y="52"/>
                        </a:lnTo>
                        <a:lnTo>
                          <a:pt x="183" y="102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95" name="Freeform 1159"/>
                  <p:cNvSpPr>
                    <a:spLocks/>
                  </p:cNvSpPr>
                  <p:nvPr/>
                </p:nvSpPr>
                <p:spPr bwMode="auto">
                  <a:xfrm>
                    <a:off x="2011" y="2882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84" name="Freeform 1160"/>
                <p:cNvSpPr>
                  <a:spLocks/>
                </p:cNvSpPr>
                <p:nvPr/>
              </p:nvSpPr>
              <p:spPr bwMode="auto">
                <a:xfrm>
                  <a:off x="2577" y="3043"/>
                  <a:ext cx="614" cy="514"/>
                </a:xfrm>
                <a:custGeom>
                  <a:avLst/>
                  <a:gdLst>
                    <a:gd name="T0" fmla="*/ 1 w 990"/>
                    <a:gd name="T1" fmla="*/ 6 h 792"/>
                    <a:gd name="T2" fmla="*/ 6 w 990"/>
                    <a:gd name="T3" fmla="*/ 0 h 792"/>
                    <a:gd name="T4" fmla="*/ 6 w 990"/>
                    <a:gd name="T5" fmla="*/ 1 h 792"/>
                    <a:gd name="T6" fmla="*/ 0 w 990"/>
                    <a:gd name="T7" fmla="*/ 6 h 792"/>
                    <a:gd name="T8" fmla="*/ 1 w 990"/>
                    <a:gd name="T9" fmla="*/ 6 h 7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0"/>
                    <a:gd name="T16" fmla="*/ 0 h 792"/>
                    <a:gd name="T17" fmla="*/ 990 w 990"/>
                    <a:gd name="T18" fmla="*/ 792 h 7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0" h="792">
                      <a:moveTo>
                        <a:pt x="3" y="738"/>
                      </a:moveTo>
                      <a:lnTo>
                        <a:pt x="990" y="0"/>
                      </a:lnTo>
                      <a:lnTo>
                        <a:pt x="987" y="60"/>
                      </a:lnTo>
                      <a:lnTo>
                        <a:pt x="0" y="792"/>
                      </a:lnTo>
                      <a:lnTo>
                        <a:pt x="3" y="738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85" name="Freeform 1161"/>
                <p:cNvSpPr>
                  <a:spLocks/>
                </p:cNvSpPr>
                <p:nvPr/>
              </p:nvSpPr>
              <p:spPr bwMode="auto">
                <a:xfrm>
                  <a:off x="1010" y="3084"/>
                  <a:ext cx="1571" cy="469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14 w 2532"/>
                    <a:gd name="T5" fmla="*/ 6 h 723"/>
                    <a:gd name="T6" fmla="*/ 14 w 2532"/>
                    <a:gd name="T7" fmla="*/ 6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86" name="Freeform 1162"/>
                <p:cNvSpPr>
                  <a:spLocks/>
                </p:cNvSpPr>
                <p:nvPr/>
              </p:nvSpPr>
              <p:spPr bwMode="auto">
                <a:xfrm>
                  <a:off x="1011" y="2998"/>
                  <a:ext cx="17" cy="95"/>
                </a:xfrm>
                <a:custGeom>
                  <a:avLst/>
                  <a:gdLst>
                    <a:gd name="T0" fmla="*/ 1 w 26"/>
                    <a:gd name="T1" fmla="*/ 1 h 147"/>
                    <a:gd name="T2" fmla="*/ 1 w 26"/>
                    <a:gd name="T3" fmla="*/ 1 h 147"/>
                    <a:gd name="T4" fmla="*/ 0 w 26"/>
                    <a:gd name="T5" fmla="*/ 1 h 147"/>
                    <a:gd name="T6" fmla="*/ 1 w 26"/>
                    <a:gd name="T7" fmla="*/ 0 h 147"/>
                    <a:gd name="T8" fmla="*/ 1 w 26"/>
                    <a:gd name="T9" fmla="*/ 1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147"/>
                    <a:gd name="T17" fmla="*/ 26 w 26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147">
                      <a:moveTo>
                        <a:pt x="26" y="10"/>
                      </a:moveTo>
                      <a:lnTo>
                        <a:pt x="23" y="147"/>
                      </a:lnTo>
                      <a:lnTo>
                        <a:pt x="0" y="144"/>
                      </a:lnTo>
                      <a:lnTo>
                        <a:pt x="3" y="0"/>
                      </a:lnTo>
                      <a:lnTo>
                        <a:pt x="26" y="1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87" name="Freeform 1163"/>
                <p:cNvSpPr>
                  <a:spLocks/>
                </p:cNvSpPr>
                <p:nvPr/>
              </p:nvSpPr>
              <p:spPr bwMode="auto">
                <a:xfrm>
                  <a:off x="1012" y="2611"/>
                  <a:ext cx="730" cy="393"/>
                </a:xfrm>
                <a:custGeom>
                  <a:avLst/>
                  <a:gdLst>
                    <a:gd name="T0" fmla="*/ 6 w 1176"/>
                    <a:gd name="T1" fmla="*/ 0 h 606"/>
                    <a:gd name="T2" fmla="*/ 0 w 1176"/>
                    <a:gd name="T3" fmla="*/ 5 h 606"/>
                    <a:gd name="T4" fmla="*/ 1 w 1176"/>
                    <a:gd name="T5" fmla="*/ 5 h 606"/>
                    <a:gd name="T6" fmla="*/ 6 w 1176"/>
                    <a:gd name="T7" fmla="*/ 1 h 606"/>
                    <a:gd name="T8" fmla="*/ 6 w 1176"/>
                    <a:gd name="T9" fmla="*/ 0 h 6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76"/>
                    <a:gd name="T16" fmla="*/ 0 h 606"/>
                    <a:gd name="T17" fmla="*/ 1176 w 1176"/>
                    <a:gd name="T18" fmla="*/ 606 h 6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76" h="606">
                      <a:moveTo>
                        <a:pt x="1170" y="0"/>
                      </a:moveTo>
                      <a:lnTo>
                        <a:pt x="0" y="597"/>
                      </a:lnTo>
                      <a:lnTo>
                        <a:pt x="30" y="606"/>
                      </a:lnTo>
                      <a:lnTo>
                        <a:pt x="1176" y="18"/>
                      </a:lnTo>
                      <a:lnTo>
                        <a:pt x="1170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88" name="Freeform 1164"/>
                <p:cNvSpPr>
                  <a:spLocks/>
                </p:cNvSpPr>
                <p:nvPr/>
              </p:nvSpPr>
              <p:spPr bwMode="auto">
                <a:xfrm>
                  <a:off x="1061" y="3018"/>
                  <a:ext cx="1490" cy="451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7 w 2532"/>
                    <a:gd name="T5" fmla="*/ 4 h 723"/>
                    <a:gd name="T6" fmla="*/ 7 w 2532"/>
                    <a:gd name="T7" fmla="*/ 4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89" name="Freeform 1165"/>
                <p:cNvSpPr>
                  <a:spLocks/>
                </p:cNvSpPr>
                <p:nvPr/>
              </p:nvSpPr>
              <p:spPr bwMode="auto">
                <a:xfrm flipV="1">
                  <a:off x="2549" y="2986"/>
                  <a:ext cx="608" cy="467"/>
                </a:xfrm>
                <a:custGeom>
                  <a:avLst/>
                  <a:gdLst>
                    <a:gd name="T0" fmla="*/ 0 w 2532"/>
                    <a:gd name="T1" fmla="*/ 0 h 723"/>
                    <a:gd name="T2" fmla="*/ 0 w 2532"/>
                    <a:gd name="T3" fmla="*/ 0 h 723"/>
                    <a:gd name="T4" fmla="*/ 0 w 2532"/>
                    <a:gd name="T5" fmla="*/ 6 h 723"/>
                    <a:gd name="T6" fmla="*/ 0 w 2532"/>
                    <a:gd name="T7" fmla="*/ 6 h 723"/>
                    <a:gd name="T8" fmla="*/ 0 w 2532"/>
                    <a:gd name="T9" fmla="*/ 1 h 723"/>
                    <a:gd name="T10" fmla="*/ 0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</p:grpSp>
      <p:cxnSp>
        <p:nvCxnSpPr>
          <p:cNvPr id="363" name="Straight Arrow Connector 362"/>
          <p:cNvCxnSpPr/>
          <p:nvPr/>
        </p:nvCxnSpPr>
        <p:spPr>
          <a:xfrm flipV="1">
            <a:off x="4225283" y="3035474"/>
            <a:ext cx="494434" cy="33086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5" name="Straight Arrow Connector 364"/>
          <p:cNvCxnSpPr/>
          <p:nvPr/>
        </p:nvCxnSpPr>
        <p:spPr>
          <a:xfrm flipV="1">
            <a:off x="4400735" y="3898453"/>
            <a:ext cx="505898" cy="24912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6" name="Straight Arrow Connector 365"/>
          <p:cNvCxnSpPr/>
          <p:nvPr/>
        </p:nvCxnSpPr>
        <p:spPr>
          <a:xfrm flipV="1">
            <a:off x="4412468" y="5426941"/>
            <a:ext cx="555334" cy="146853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7" name="Straight Arrow Connector 366"/>
          <p:cNvCxnSpPr/>
          <p:nvPr/>
        </p:nvCxnSpPr>
        <p:spPr>
          <a:xfrm flipH="1" flipV="1">
            <a:off x="7129678" y="5572017"/>
            <a:ext cx="1046697" cy="9892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0" name="Straight Arrow Connector 369"/>
          <p:cNvCxnSpPr/>
          <p:nvPr/>
        </p:nvCxnSpPr>
        <p:spPr>
          <a:xfrm flipH="1" flipV="1">
            <a:off x="6938745" y="4243512"/>
            <a:ext cx="1046697" cy="98921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1" name="Straight Arrow Connector 370"/>
          <p:cNvCxnSpPr/>
          <p:nvPr/>
        </p:nvCxnSpPr>
        <p:spPr>
          <a:xfrm flipH="1" flipV="1">
            <a:off x="6821892" y="3141412"/>
            <a:ext cx="1062403" cy="163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50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 to Peer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IN" dirty="0"/>
              <a:t>Computers are connected </a:t>
            </a:r>
            <a:r>
              <a:rPr lang="en-IN" dirty="0">
                <a:solidFill>
                  <a:schemeClr val="accent6"/>
                </a:solidFill>
              </a:rPr>
              <a:t>together </a:t>
            </a:r>
            <a:r>
              <a:rPr lang="en-IN" dirty="0"/>
              <a:t>so that users can share resources and information.</a:t>
            </a:r>
            <a:endParaRPr lang="en-US" dirty="0"/>
          </a:p>
          <a:p>
            <a:pPr algn="just"/>
            <a:endParaRPr lang="en-IN" sz="3000" dirty="0"/>
          </a:p>
          <a:p>
            <a:pPr algn="just"/>
            <a:endParaRPr lang="en-IN" sz="3000" dirty="0"/>
          </a:p>
          <a:p>
            <a:r>
              <a:rPr lang="en-IN" dirty="0"/>
              <a:t>There is </a:t>
            </a:r>
            <a:r>
              <a:rPr lang="en-IN" dirty="0">
                <a:solidFill>
                  <a:schemeClr val="accent6"/>
                </a:solidFill>
              </a:rPr>
              <a:t>no central server </a:t>
            </a:r>
            <a:r>
              <a:rPr lang="en-IN" dirty="0"/>
              <a:t>for authenticating users, each of them works as both client and server. </a:t>
            </a:r>
          </a:p>
          <a:p>
            <a:r>
              <a:rPr lang="en-IN" dirty="0"/>
              <a:t>e.g. Bit Torrent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005945" y="3745980"/>
            <a:ext cx="2286000" cy="2286000"/>
            <a:chOff x="2895600" y="3429000"/>
            <a:chExt cx="3352800" cy="3048000"/>
          </a:xfrm>
        </p:grpSpPr>
        <p:pic>
          <p:nvPicPr>
            <p:cNvPr id="8" name="Picture 7" descr="http://blog.gogrid.com/wp-content/uploads/2009/05/image.png"/>
            <p:cNvPicPr/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95600" y="3429000"/>
              <a:ext cx="3352800" cy="304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5334000" y="3886200"/>
              <a:ext cx="914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795" y="1653002"/>
            <a:ext cx="4178300" cy="10472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738" y="3368155"/>
            <a:ext cx="755650" cy="75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0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Client – Server Network</a:t>
            </a:r>
            <a:endParaRPr lang="en-US" b="1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IN" dirty="0">
                <a:solidFill>
                  <a:schemeClr val="accent6"/>
                </a:solidFill>
              </a:rPr>
              <a:t>Client</a:t>
            </a:r>
            <a:r>
              <a:rPr lang="en-IN" dirty="0"/>
              <a:t>: Request servers for a task.</a:t>
            </a:r>
          </a:p>
          <a:p>
            <a:pPr lvl="1" algn="just"/>
            <a:r>
              <a:rPr lang="en-IN" dirty="0"/>
              <a:t>Generally called desktop PCs or workstations.</a:t>
            </a:r>
          </a:p>
          <a:p>
            <a:pPr algn="just"/>
            <a:r>
              <a:rPr lang="en-IN" dirty="0">
                <a:solidFill>
                  <a:schemeClr val="accent6"/>
                </a:solidFill>
              </a:rPr>
              <a:t>Server</a:t>
            </a:r>
            <a:r>
              <a:rPr lang="en-IN" dirty="0"/>
              <a:t>: Receive requests from the clients. Process and response them.</a:t>
            </a:r>
          </a:p>
          <a:p>
            <a:pPr lvl="1" algn="just"/>
            <a:r>
              <a:rPr lang="en-IN" dirty="0"/>
              <a:t>e.g. Web Server, Email Server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1" y="3429001"/>
            <a:ext cx="4540795" cy="2724477"/>
          </a:xfrm>
          <a:prstGeom prst="rect">
            <a:avLst/>
          </a:prstGeom>
        </p:spPr>
      </p:pic>
      <p:sp>
        <p:nvSpPr>
          <p:cNvPr id="3" name="Snip Same Side Corner Rectangle 2"/>
          <p:cNvSpPr/>
          <p:nvPr/>
        </p:nvSpPr>
        <p:spPr>
          <a:xfrm>
            <a:off x="5486400" y="3867477"/>
            <a:ext cx="228600" cy="228600"/>
          </a:xfrm>
          <a:prstGeom prst="snip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ame Side Corner Rectangle 5"/>
          <p:cNvSpPr/>
          <p:nvPr/>
        </p:nvSpPr>
        <p:spPr>
          <a:xfrm>
            <a:off x="4655127" y="4541856"/>
            <a:ext cx="228600" cy="228600"/>
          </a:xfrm>
          <a:prstGeom prst="snip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Same Side Corner Rectangle 7"/>
          <p:cNvSpPr/>
          <p:nvPr/>
        </p:nvSpPr>
        <p:spPr>
          <a:xfrm>
            <a:off x="5444836" y="5772477"/>
            <a:ext cx="228600" cy="228600"/>
          </a:xfrm>
          <a:prstGeom prst="snip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nip Same Side Corner Rectangle 9"/>
          <p:cNvSpPr/>
          <p:nvPr/>
        </p:nvSpPr>
        <p:spPr>
          <a:xfrm>
            <a:off x="7467600" y="5239077"/>
            <a:ext cx="228600" cy="228600"/>
          </a:xfrm>
          <a:prstGeom prst="snip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Same Side Corner Rectangle 6"/>
          <p:cNvSpPr/>
          <p:nvPr/>
        </p:nvSpPr>
        <p:spPr>
          <a:xfrm>
            <a:off x="7467600" y="5204100"/>
            <a:ext cx="228600" cy="228600"/>
          </a:xfrm>
          <a:prstGeom prst="snip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ame Side Corner Rectangle 12"/>
          <p:cNvSpPr/>
          <p:nvPr/>
        </p:nvSpPr>
        <p:spPr>
          <a:xfrm>
            <a:off x="7467600" y="5239077"/>
            <a:ext cx="228600" cy="228600"/>
          </a:xfrm>
          <a:prstGeom prst="snip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51 0.0169 0.01701 0.0338 0.03021 0.04236 C 0.0434 0.0507 0.06424 0.04445 0.07865 0.05047 C 0.09306 0.05649 0.10799 0.07061 0.11649 0.07871 C 0.12517 0.08681 0.12691 0.09121 0.13021 0.09885 C 0.13351 0.10672 0.1349 0.10973 0.13628 0.12524 C 0.1375 0.14074 0.13038 0.17871 0.13767 0.1919 C 0.14514 0.2051 0.16545 0.20186 0.18021 0.20394 C 0.19479 0.20602 0.21753 0.20324 0.22569 0.20394 " pathEditMode="relative" ptsTypes="AAAAAAA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083 -0.00255 0.04184 -0.00509 0.05295 0.00393 C 0.06406 0.01296 0.05625 0.04606 0.06649 0.0544 C 0.07691 0.06296 0.09982 0.05185 0.1151 0.0544 C 0.1302 0.05717 0.14531 0.07037 0.15746 0.0706 C 0.16961 0.07083 0.17482 0.06111 0.18767 0.05648 C 0.20069 0.05185 0.22534 0.03264 0.23472 0.04236 C 0.24409 0.05208 0.22968 0.10324 0.24375 0.11504 C 0.25798 0.12685 0.31961 0.11296 0.31961 0.11296 " pathEditMode="relative" ptsTypes="AAAAAAA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56 -0.0169 0.00312 -0.0338 0.0059 -0.04653 C 0.00868 -0.05949 0.0118 -0.06713 0.01649 -0.07685 C 0.02135 -0.08681 0.02465 -0.10255 0.03472 -0.10533 C 0.04479 -0.10787 0.06527 -0.09097 0.07725 -0.09306 C 0.08906 -0.09514 0.09652 -0.11065 0.1059 -0.11736 C 0.11527 -0.12408 0.12517 -0.13079 0.13316 -0.13357 C 0.14132 -0.13634 0.15086 -0.14329 0.15451 -0.13357 C 0.15798 -0.12384 0.15121 -0.08681 0.15451 -0.075 C 0.15764 -0.0632 0.16128 -0.0632 0.17413 -0.06273 C 0.18698 -0.0625 0.23177 -0.07292 0.23177 -0.07292 " pathEditMode="relative" ptsTypes="AAAAAAAAA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631 0.00625 -0.03263 0.0125 -0.04392 0.01227 C -0.05538 0.0118 -0.06371 0.01088 -0.06822 -0.00185 C -0.07274 -0.01482 -0.05833 -0.06181 -0.07118 -0.06459 C -0.0842 -0.06736 -0.12725 -0.02315 -0.14548 -0.01806 C -0.16371 -0.01297 -0.16944 -0.03935 -0.18038 -0.03426 C -0.19114 -0.02917 -0.20451 -0.00301 -0.21059 0.01227 C -0.21666 0.02731 -0.2151 0.04514 -0.21666 0.05671 C -0.21822 0.06805 -0.21996 0.07777 -0.21961 0.08102 " pathEditMode="relative" ptsTypes="AAAAAAAAA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C -0.0302 0.00533 -0.06041 0.01065 -0.07378 0.00232 C -0.08732 -0.00625 -0.06979 -0.04699 -0.08038 -0.05023 C -0.09114 -0.05347 -0.12083 -0.02106 -0.13784 -0.01736 C -0.15468 -0.01389 -0.18211 -0.02847 -0.18211 -0.02847 C -0.19895 -0.03287 -0.22743 -0.03171 -0.23941 -0.04375 C -0.25138 -0.05578 -0.24218 -0.09143 -0.25416 -0.10046 C -0.26614 -0.10972 -0.3026 -0.09791 -0.31145 -0.09838 " pathEditMode="relative" ptsTypes="AAAAAAAA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0.00394 C -0.02604 0.01158 -0.06076 0.01922 -0.07882 0.00625 C -0.0967 -0.00625 -0.09236 -0.04745 -0.09913 -0.07199 C -0.10573 -0.09652 -0.10347 -0.12638 -0.11944 -0.14074 C -0.13524 -0.15509 -0.17482 -0.15231 -0.19479 -0.1574 C -0.21493 -0.16273 -0.22847 -0.16273 -0.23975 -0.17175 C -0.25087 -0.18078 -0.26059 -0.18333 -0.2618 -0.2118 " pathEditMode="relative" rAng="0" ptsTypes="AAAAAAA"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-10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7" grpId="0" animBg="1"/>
      <p:bldP spid="7" grpId="1" animBg="1"/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>
                <a:latin typeface="+mj-lt"/>
              </a:rPr>
              <a:t>The Network 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N" dirty="0"/>
              <a:t>Defines the connection of different network segments together and process to transmit data packets across the network.</a:t>
            </a:r>
          </a:p>
          <a:p>
            <a:pPr lvl="0"/>
            <a:r>
              <a:rPr lang="en-IN" dirty="0"/>
              <a:t>It is implemented through the use of </a:t>
            </a:r>
            <a:r>
              <a:rPr lang="en-IN" dirty="0">
                <a:solidFill>
                  <a:schemeClr val="accent6"/>
                </a:solidFill>
              </a:rPr>
              <a:t>switching techniques</a:t>
            </a:r>
            <a:r>
              <a:rPr lang="en-IN" dirty="0"/>
              <a:t>.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2133600" y="2413694"/>
            <a:ext cx="8015424" cy="3229655"/>
          </a:xfrm>
          <a:prstGeom prst="rect">
            <a:avLst/>
          </a:prstGeom>
        </p:spPr>
      </p:sp>
      <p:sp>
        <p:nvSpPr>
          <p:cNvPr id="6" name="Text Box 13326"/>
          <p:cNvSpPr txBox="1"/>
          <p:nvPr/>
        </p:nvSpPr>
        <p:spPr>
          <a:xfrm>
            <a:off x="5222878" y="3204949"/>
            <a:ext cx="1860310" cy="748596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IN" sz="2000" dirty="0">
                <a:ea typeface="Times New Roman"/>
                <a:cs typeface="Times New Roman"/>
              </a:rPr>
              <a:t>Switched</a:t>
            </a:r>
          </a:p>
          <a:p>
            <a:pPr algn="ctr">
              <a:lnSpc>
                <a:spcPct val="115000"/>
              </a:lnSpc>
            </a:pPr>
            <a:r>
              <a:rPr lang="en-IN" sz="2000" dirty="0">
                <a:ea typeface="Times New Roman"/>
                <a:cs typeface="Times New Roman"/>
              </a:rPr>
              <a:t>Networks</a:t>
            </a:r>
          </a:p>
        </p:txBody>
      </p:sp>
      <p:sp>
        <p:nvSpPr>
          <p:cNvPr id="7" name="Text Box 13326"/>
          <p:cNvSpPr txBox="1"/>
          <p:nvPr/>
        </p:nvSpPr>
        <p:spPr>
          <a:xfrm>
            <a:off x="7483464" y="4356338"/>
            <a:ext cx="2339817" cy="82981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IN" sz="2000" dirty="0">
                <a:ea typeface="Times New Roman"/>
                <a:cs typeface="Times New Roman"/>
              </a:rPr>
              <a:t>Packet-Switched</a:t>
            </a:r>
            <a:endParaRPr lang="en-IN" sz="2000" dirty="0">
              <a:ea typeface="Times New Roman"/>
            </a:endParaRPr>
          </a:p>
          <a:p>
            <a:pPr algn="ctr">
              <a:lnSpc>
                <a:spcPct val="115000"/>
              </a:lnSpc>
            </a:pPr>
            <a:r>
              <a:rPr lang="en-IN" sz="2000" dirty="0">
                <a:ea typeface="Times New Roman"/>
                <a:cs typeface="Times New Roman"/>
              </a:rPr>
              <a:t>Networks</a:t>
            </a:r>
            <a:endParaRPr lang="en-IN" sz="2000" dirty="0">
              <a:ea typeface="Times New Roman"/>
            </a:endParaRPr>
          </a:p>
        </p:txBody>
      </p:sp>
      <p:sp>
        <p:nvSpPr>
          <p:cNvPr id="8" name="Text Box 13326"/>
          <p:cNvSpPr txBox="1"/>
          <p:nvPr/>
        </p:nvSpPr>
        <p:spPr>
          <a:xfrm>
            <a:off x="2549645" y="4360862"/>
            <a:ext cx="2338263" cy="825286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IN" sz="2000" dirty="0">
                <a:ea typeface="Times New Roman"/>
                <a:cs typeface="Times New Roman"/>
              </a:rPr>
              <a:t>Circuit-Switched</a:t>
            </a:r>
            <a:endParaRPr lang="en-IN" sz="2000" dirty="0">
              <a:ea typeface="Times New Roman"/>
            </a:endParaRPr>
          </a:p>
          <a:p>
            <a:pPr algn="ctr">
              <a:lnSpc>
                <a:spcPct val="115000"/>
              </a:lnSpc>
            </a:pPr>
            <a:r>
              <a:rPr lang="en-IN" sz="2000" dirty="0">
                <a:ea typeface="Times New Roman"/>
                <a:cs typeface="Times New Roman"/>
              </a:rPr>
              <a:t>Networks</a:t>
            </a:r>
            <a:endParaRPr lang="en-IN" sz="2000" dirty="0">
              <a:ea typeface="Times New Roman"/>
            </a:endParaRPr>
          </a:p>
        </p:txBody>
      </p:sp>
      <p:cxnSp>
        <p:nvCxnSpPr>
          <p:cNvPr id="23" name="Elbow Connector 22"/>
          <p:cNvCxnSpPr>
            <a:stCxn id="6" idx="2"/>
            <a:endCxn id="7" idx="0"/>
          </p:cNvCxnSpPr>
          <p:nvPr/>
        </p:nvCxnSpPr>
        <p:spPr>
          <a:xfrm rot="16200000" flipH="1">
            <a:off x="7201807" y="2904771"/>
            <a:ext cx="402793" cy="250034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6" idx="2"/>
            <a:endCxn id="8" idx="0"/>
          </p:cNvCxnSpPr>
          <p:nvPr/>
        </p:nvCxnSpPr>
        <p:spPr>
          <a:xfrm rot="5400000">
            <a:off x="4732247" y="2940075"/>
            <a:ext cx="407317" cy="2434256"/>
          </a:xfrm>
          <a:prstGeom prst="bentConnector3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94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Circuit Switched Network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A </a:t>
            </a:r>
            <a:r>
              <a:rPr lang="en-US" dirty="0">
                <a:solidFill>
                  <a:schemeClr val="accent6"/>
                </a:solidFill>
              </a:rPr>
              <a:t>dedicated </a:t>
            </a:r>
            <a:r>
              <a:rPr lang="en-US" dirty="0"/>
              <a:t>channel has to be established before the call is made between users. </a:t>
            </a:r>
          </a:p>
          <a:p>
            <a:pPr algn="just"/>
            <a:r>
              <a:rPr lang="en-US" dirty="0"/>
              <a:t>The channel is </a:t>
            </a:r>
            <a:r>
              <a:rPr lang="en-US" dirty="0">
                <a:solidFill>
                  <a:schemeClr val="accent6"/>
                </a:solidFill>
              </a:rPr>
              <a:t>reserved </a:t>
            </a:r>
            <a:r>
              <a:rPr lang="en-US" dirty="0"/>
              <a:t>between the users till the </a:t>
            </a:r>
            <a:r>
              <a:rPr lang="en-US" dirty="0">
                <a:solidFill>
                  <a:schemeClr val="accent6"/>
                </a:solidFill>
              </a:rPr>
              <a:t>connection is active</a:t>
            </a:r>
            <a:r>
              <a:rPr lang="en-US" dirty="0"/>
              <a:t>. </a:t>
            </a:r>
          </a:p>
          <a:p>
            <a:pPr algn="just"/>
            <a:r>
              <a:rPr lang="en-US" dirty="0"/>
              <a:t>For half duplex(one way) communication, one channel is allocated and for full duplex(two way) communication, two channels are allocated. </a:t>
            </a:r>
          </a:p>
          <a:p>
            <a:pPr algn="just"/>
            <a:r>
              <a:rPr lang="en-US" dirty="0"/>
              <a:t>It is mainly used for </a:t>
            </a:r>
            <a:r>
              <a:rPr lang="en-US" dirty="0">
                <a:solidFill>
                  <a:schemeClr val="accent6"/>
                </a:solidFill>
              </a:rPr>
              <a:t>voice communication </a:t>
            </a:r>
            <a:r>
              <a:rPr lang="en-US" dirty="0"/>
              <a:t>requiring </a:t>
            </a:r>
            <a:r>
              <a:rPr lang="en-US" dirty="0">
                <a:solidFill>
                  <a:schemeClr val="accent6"/>
                </a:solidFill>
              </a:rPr>
              <a:t>real time </a:t>
            </a:r>
            <a:r>
              <a:rPr lang="en-US" dirty="0"/>
              <a:t>services without delay.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951" y="3152633"/>
            <a:ext cx="6741319" cy="309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0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9EBF344-4A7B-4C4A-AF6D-6441BD040AB3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1191446" y="0"/>
            <a:ext cx="0" cy="6829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A925EF2-D58F-4AC0-ACED-F747CC08D69F}"/>
              </a:ext>
            </a:extLst>
          </p:cNvPr>
          <p:cNvCxnSpPr>
            <a:cxnSpLocks/>
          </p:cNvCxnSpPr>
          <p:nvPr/>
        </p:nvCxnSpPr>
        <p:spPr>
          <a:xfrm>
            <a:off x="1191446" y="5063613"/>
            <a:ext cx="0" cy="17943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BD1E24D-7739-4C4F-8234-2614FB54ADBC}"/>
              </a:ext>
            </a:extLst>
          </p:cNvPr>
          <p:cNvSpPr/>
          <p:nvPr/>
        </p:nvSpPr>
        <p:spPr>
          <a:xfrm>
            <a:off x="954165" y="682906"/>
            <a:ext cx="474562" cy="474562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ym typeface="Wingdings 2" panose="05020102010507070707" pitchFamily="18" charset="2"/>
              </a:rPr>
              <a:t>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F422F9-3B3A-4A97-ADB3-F83B13E11C16}"/>
              </a:ext>
            </a:extLst>
          </p:cNvPr>
          <p:cNvSpPr txBox="1"/>
          <p:nvPr/>
        </p:nvSpPr>
        <p:spPr>
          <a:xfrm>
            <a:off x="1527893" y="720132"/>
            <a:ext cx="1175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Looping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34260FD-CAA3-43A0-977C-7E4B57013872}"/>
              </a:ext>
            </a:extLst>
          </p:cNvPr>
          <p:cNvCxnSpPr>
            <a:cxnSpLocks/>
          </p:cNvCxnSpPr>
          <p:nvPr/>
        </p:nvCxnSpPr>
        <p:spPr>
          <a:xfrm>
            <a:off x="1191446" y="1157468"/>
            <a:ext cx="0" cy="39790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A2F9A4-6988-4274-8384-12496EC9D59D}"/>
              </a:ext>
            </a:extLst>
          </p:cNvPr>
          <p:cNvSpPr txBox="1"/>
          <p:nvPr/>
        </p:nvSpPr>
        <p:spPr>
          <a:xfrm>
            <a:off x="1458962" y="731706"/>
            <a:ext cx="7772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Outline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What is Computer Network?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Advantages of Computer Network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Applications of Computer Network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Type of Computer Network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What is Internet?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The Network Edge &amp; The Network Core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Transmission Media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Network Topologies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Protocol Layers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Delay, Loss &amp; Throughput</a:t>
            </a:r>
          </a:p>
        </p:txBody>
      </p:sp>
    </p:spTree>
    <p:extLst>
      <p:ext uri="{BB962C8B-B14F-4D97-AF65-F5344CB8AC3E}">
        <p14:creationId xmlns:p14="http://schemas.microsoft.com/office/powerpoint/2010/main" val="9890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Switched Network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Cont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via circuit switching involves three phases: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Circuit Establishment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Data Transfer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Circuit Disconnect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74873" y="2634018"/>
            <a:ext cx="6855729" cy="34207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94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 Switched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It is </a:t>
            </a:r>
            <a:r>
              <a:rPr lang="en-US" dirty="0">
                <a:solidFill>
                  <a:schemeClr val="accent6"/>
                </a:solidFill>
              </a:rPr>
              <a:t>not required </a:t>
            </a:r>
            <a:r>
              <a:rPr lang="en-US" dirty="0"/>
              <a:t>to establish the connection initially. </a:t>
            </a:r>
          </a:p>
          <a:p>
            <a:pPr algn="just"/>
            <a:r>
              <a:rPr lang="en-US" dirty="0"/>
              <a:t>The connection/channel is available to use by users. But when </a:t>
            </a:r>
            <a:r>
              <a:rPr lang="en-US" dirty="0">
                <a:solidFill>
                  <a:schemeClr val="accent6"/>
                </a:solidFill>
              </a:rPr>
              <a:t>traffic </a:t>
            </a:r>
            <a:r>
              <a:rPr lang="en-US" dirty="0"/>
              <a:t>or </a:t>
            </a:r>
            <a:r>
              <a:rPr lang="en-US" dirty="0">
                <a:solidFill>
                  <a:schemeClr val="accent6"/>
                </a:solidFill>
              </a:rPr>
              <a:t>number of users </a:t>
            </a:r>
            <a:r>
              <a:rPr lang="en-US" dirty="0"/>
              <a:t>increases then it will lead to </a:t>
            </a:r>
            <a:r>
              <a:rPr lang="en-US" dirty="0">
                <a:solidFill>
                  <a:schemeClr val="accent6"/>
                </a:solidFill>
              </a:rPr>
              <a:t>congestion </a:t>
            </a:r>
            <a:r>
              <a:rPr lang="en-US" dirty="0"/>
              <a:t>in the network. </a:t>
            </a:r>
          </a:p>
          <a:p>
            <a:pPr algn="just"/>
            <a:r>
              <a:rPr lang="en-US" dirty="0"/>
              <a:t>Packet switched networks are mainly used for </a:t>
            </a:r>
            <a:r>
              <a:rPr lang="en-US" dirty="0">
                <a:solidFill>
                  <a:schemeClr val="accent6"/>
                </a:solidFill>
              </a:rPr>
              <a:t>data </a:t>
            </a:r>
            <a:r>
              <a:rPr lang="en-US" dirty="0"/>
              <a:t>and </a:t>
            </a:r>
            <a:r>
              <a:rPr lang="en-US" dirty="0">
                <a:solidFill>
                  <a:schemeClr val="accent6"/>
                </a:solidFill>
              </a:rPr>
              <a:t>voice </a:t>
            </a:r>
            <a:r>
              <a:rPr lang="en-US" dirty="0"/>
              <a:t>applications requiring </a:t>
            </a:r>
            <a:r>
              <a:rPr lang="en-US" dirty="0">
                <a:solidFill>
                  <a:schemeClr val="accent6"/>
                </a:solidFill>
              </a:rPr>
              <a:t>non-real time </a:t>
            </a:r>
            <a:r>
              <a:rPr lang="en-US" dirty="0"/>
              <a:t>scenarios.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067" y="3098043"/>
            <a:ext cx="8463588" cy="323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9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335772"/>
              </p:ext>
            </p:extLst>
          </p:nvPr>
        </p:nvGraphicFramePr>
        <p:xfrm>
          <a:off x="472553" y="990600"/>
          <a:ext cx="11141691" cy="518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82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588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 charset="2"/>
                        <a:buNone/>
                      </a:pPr>
                      <a:r>
                        <a:rPr lang="en-US" sz="2800" dirty="0"/>
                        <a:t>Circuit Switching</a:t>
                      </a:r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charset="2"/>
                        <a:buNone/>
                      </a:pPr>
                      <a:r>
                        <a:rPr lang="en-US" sz="2800" dirty="0"/>
                        <a:t>Packet Switching</a:t>
                      </a:r>
                      <a:endParaRPr lang="en-US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856664"/>
              </p:ext>
            </p:extLst>
          </p:nvPr>
        </p:nvGraphicFramePr>
        <p:xfrm>
          <a:off x="472553" y="1509606"/>
          <a:ext cx="11141691" cy="74980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9964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45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65113" indent="-265113" algn="just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accent6"/>
                        </a:buClr>
                        <a:buFont typeface="Wingdings 3" panose="05040102010807070707" pitchFamily="18" charset="2"/>
                        <a:buChar char="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Dedicated path between source and 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5113" indent="-265113" algn="just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accent6"/>
                        </a:buClr>
                        <a:buFont typeface="Wingdings 3" panose="05040102010807070707" pitchFamily="18" charset="2"/>
                        <a:buChar char="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dedicated path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954370"/>
              </p:ext>
            </p:extLst>
          </p:nvPr>
        </p:nvGraphicFramePr>
        <p:xfrm>
          <a:off x="472553" y="2260260"/>
          <a:ext cx="11141691" cy="5486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9964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45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265113" indent="-265113" algn="just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accent6"/>
                        </a:buClr>
                        <a:buFont typeface="Wingdings 3" panose="05040102010807070707" pitchFamily="18" charset="2"/>
                        <a:buChar char="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packets use same path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5113" indent="-265113" algn="just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accent6"/>
                        </a:buClr>
                        <a:buFont typeface="Wingdings 3" panose="05040102010807070707" pitchFamily="18" charset="2"/>
                        <a:buChar char="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Packets travel independently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807627"/>
              </p:ext>
            </p:extLst>
          </p:nvPr>
        </p:nvGraphicFramePr>
        <p:xfrm>
          <a:off x="472553" y="2809746"/>
          <a:ext cx="11141691" cy="42062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9964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45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65113" indent="-265113" algn="just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accent6"/>
                        </a:buClr>
                        <a:buFont typeface="Wingdings 3" panose="05040102010807070707" pitchFamily="18" charset="2"/>
                        <a:buChar char="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Reserve the entire bandwidth in advance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5113" indent="-265113" algn="just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accent6"/>
                        </a:buClr>
                        <a:buFont typeface="Wingdings 3" panose="05040102010807070707" pitchFamily="18" charset="2"/>
                        <a:buChar char="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Does not reserve bandwidth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854921"/>
              </p:ext>
            </p:extLst>
          </p:nvPr>
        </p:nvGraphicFramePr>
        <p:xfrm>
          <a:off x="472553" y="3231216"/>
          <a:ext cx="11141691" cy="42062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982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588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65113" indent="-265113" algn="just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accent6"/>
                        </a:buClr>
                        <a:buFont typeface="Wingdings 3" panose="05040102010807070707" pitchFamily="18" charset="2"/>
                        <a:buChar char="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Bandwidth wastage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5113" indent="-265113" algn="just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accent6"/>
                        </a:buClr>
                        <a:buFont typeface="Wingdings 3" panose="05040102010807070707" pitchFamily="18" charset="2"/>
                        <a:buChar char="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bandwidth wastage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195157"/>
              </p:ext>
            </p:extLst>
          </p:nvPr>
        </p:nvGraphicFramePr>
        <p:xfrm>
          <a:off x="472553" y="3652684"/>
          <a:ext cx="11141691" cy="74980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982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588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65113" indent="-265113" algn="just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accent6"/>
                        </a:buClr>
                        <a:buFont typeface="Wingdings 3" panose="05040102010807070707" pitchFamily="18" charset="2"/>
                        <a:buChar char="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store and forward transmission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5113" indent="-265113" algn="just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chemeClr val="accent6"/>
                        </a:buClr>
                        <a:buFont typeface="Wingdings 3" panose="05040102010807070707" pitchFamily="18" charset="2"/>
                        <a:buChar char=""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Supports store and forward transmission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15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Switching Network</a:t>
            </a:r>
            <a:endParaRPr lang="en-IN" dirty="0">
              <a:latin typeface="+mj-lt"/>
            </a:endParaRPr>
          </a:p>
        </p:txBody>
      </p:sp>
      <p:pic>
        <p:nvPicPr>
          <p:cNvPr id="4" name="Circuit Switching and Packet Switch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6855" y="863600"/>
            <a:ext cx="7454900" cy="5591175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6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19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Transmission Media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647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Transmission Media</a:t>
            </a:r>
            <a:endParaRPr lang="en-IN" sz="4000" dirty="0"/>
          </a:p>
        </p:txBody>
      </p:sp>
      <p:graphicFrame>
        <p:nvGraphicFramePr>
          <p:cNvPr id="36" name="Content Placeholder 3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7858986"/>
              </p:ext>
            </p:extLst>
          </p:nvPr>
        </p:nvGraphicFramePr>
        <p:xfrm>
          <a:off x="131763" y="863600"/>
          <a:ext cx="11928475" cy="5591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4"/>
          <p:cNvSpPr txBox="1">
            <a:spLocks/>
          </p:cNvSpPr>
          <p:nvPr/>
        </p:nvSpPr>
        <p:spPr>
          <a:xfrm>
            <a:off x="131180" y="863444"/>
            <a:ext cx="11929641" cy="5590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5113" indent="-265113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Wingdings 3" panose="05040102010807070707" pitchFamily="18" charset="2"/>
              <a:buChar char="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52425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 3" panose="05040102010807070707" pitchFamily="18" charset="2"/>
              <a:buChar char="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</a:pPr>
            <a:r>
              <a:rPr lang="en-IN" dirty="0"/>
              <a:t>A transmission media can be defined as any medium that can </a:t>
            </a:r>
            <a:r>
              <a:rPr lang="en-IN" dirty="0">
                <a:solidFill>
                  <a:schemeClr val="accent6"/>
                </a:solidFill>
              </a:rPr>
              <a:t>carry information </a:t>
            </a:r>
            <a:r>
              <a:rPr lang="en-IN" dirty="0"/>
              <a:t>from a </a:t>
            </a:r>
            <a:r>
              <a:rPr lang="en-IN" dirty="0">
                <a:solidFill>
                  <a:schemeClr val="accent6"/>
                </a:solidFill>
              </a:rPr>
              <a:t>source to a destination.</a:t>
            </a:r>
            <a:endParaRPr lang="en-US" b="1" dirty="0">
              <a:solidFill>
                <a:schemeClr val="accent6"/>
              </a:solidFill>
            </a:endParaRPr>
          </a:p>
          <a:p>
            <a:pPr marL="0" indent="0" algn="ctr">
              <a:spcBef>
                <a:spcPts val="0"/>
              </a:spcBef>
              <a:buFont typeface="Wingdings 3" panose="05040102010807070707" pitchFamily="18" charset="2"/>
              <a:buNone/>
            </a:pPr>
            <a:endParaRPr lang="en-US" sz="2000" dirty="0">
              <a:solidFill>
                <a:schemeClr val="accent6"/>
              </a:solidFill>
              <a:latin typeface="Arial"/>
            </a:endParaRPr>
          </a:p>
          <a:p>
            <a:pPr marL="0" indent="0">
              <a:buFont typeface="Wingdings 3" panose="05040102010807070707" pitchFamily="18" charset="2"/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562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0F8D779-5E35-4B58-A3C9-700D833248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>
                                            <p:graphicEl>
                                              <a:dgm id="{60F8D779-5E35-4B58-A3C9-700D833248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43E0B610-79FA-42C4-BF5B-C128DE002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>
                                            <p:graphicEl>
                                              <a:dgm id="{43E0B610-79FA-42C4-BF5B-C128DE002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EC1ADC4-F758-4A3D-9E96-7CABA7243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>
                                            <p:graphicEl>
                                              <a:dgm id="{9EC1ADC4-F758-4A3D-9E96-7CABA7243E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0D89EF9B-E12C-4061-8911-CC9256E11C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>
                                            <p:graphicEl>
                                              <a:dgm id="{0D89EF9B-E12C-4061-8911-CC9256E11C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A2EBF82-9850-4D3F-8DD3-47B7BC5B7F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>
                                            <p:graphicEl>
                                              <a:dgm id="{9A2EBF82-9850-4D3F-8DD3-47B7BC5B7F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56E3A4DE-108E-40DF-85B2-DEE8C648B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>
                                            <p:graphicEl>
                                              <a:dgm id="{56E3A4DE-108E-40DF-85B2-DEE8C648B9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3952B1D-5337-4E0D-8AC7-5ED5336FEF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>
                                            <p:graphicEl>
                                              <a:dgm id="{33952B1D-5337-4E0D-8AC7-5ED5336FEF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B8E9A1A5-0149-4AAD-9408-DF8E80C49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>
                                            <p:graphicEl>
                                              <a:dgm id="{B8E9A1A5-0149-4AAD-9408-DF8E80C493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8977085-6145-43DF-B095-6C3C86A44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>
                                            <p:graphicEl>
                                              <a:dgm id="{98977085-6145-43DF-B095-6C3C86A44F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02DF34E6-24ED-49A1-87DD-3837F371A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>
                                            <p:graphicEl>
                                              <a:dgm id="{02DF34E6-24ED-49A1-87DD-3837F371A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FED19440-6A28-4C43-8608-306E3859E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>
                                            <p:graphicEl>
                                              <a:dgm id="{FED19440-6A28-4C43-8608-306E3859EF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BB151E64-DC66-4422-A73C-C39BCB7AF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graphicEl>
                                              <a:dgm id="{BB151E64-DC66-4422-A73C-C39BCB7AFE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7994017F-063A-463B-9BEA-9F8A26DCF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>
                                            <p:graphicEl>
                                              <a:dgm id="{7994017F-063A-463B-9BEA-9F8A26DCFB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CDFCEEE1-3CAE-4724-828B-9BC15ACEA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>
                                            <p:graphicEl>
                                              <a:dgm id="{CDFCEEE1-3CAE-4724-828B-9BC15ACEA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4FF85720-EBC9-4328-93A2-DE65B869B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>
                                            <p:graphicEl>
                                              <a:dgm id="{4FF85720-EBC9-4328-93A2-DE65B869B6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35B9335-E773-484B-B72E-8576A1173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>
                                            <p:graphicEl>
                                              <a:dgm id="{335B9335-E773-484B-B72E-8576A11735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D1DA3F47-C4A9-47EE-BC7F-E2A53AF2B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>
                                            <p:graphicEl>
                                              <a:dgm id="{D1DA3F47-C4A9-47EE-BC7F-E2A53AF2B5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lvl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Guided Media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IN" dirty="0"/>
              <a:t>Guided media are those that provide a </a:t>
            </a:r>
            <a:r>
              <a:rPr lang="en-IN" dirty="0">
                <a:solidFill>
                  <a:schemeClr val="accent6"/>
                </a:solidFill>
              </a:rPr>
              <a:t>wired - channel </a:t>
            </a:r>
            <a:r>
              <a:rPr lang="en-IN" dirty="0"/>
              <a:t>from one device to another.</a:t>
            </a:r>
            <a:endParaRPr lang="en-US" dirty="0"/>
          </a:p>
          <a:p>
            <a:pPr lvl="0" algn="just"/>
            <a:r>
              <a:rPr lang="en-IN" dirty="0"/>
              <a:t>Three Guided media commonly used for data transmission are:</a:t>
            </a: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endParaRPr lang="en-US" b="1" dirty="0">
              <a:solidFill>
                <a:srgbClr val="1F497D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000" dirty="0">
              <a:latin typeface="Arial"/>
            </a:endParaRP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1028" name="Picture 4" descr="Image result for fiber optic cabl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5783" y="3281679"/>
            <a:ext cx="2312894" cy="174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43376">
            <a:off x="4907281" y="3676737"/>
            <a:ext cx="2519385" cy="141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twisted pair cabl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58131">
            <a:off x="2028936" y="3533812"/>
            <a:ext cx="2711527" cy="152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1" y="2777067"/>
            <a:ext cx="2623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Twisted Pair Cable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07561" y="2771744"/>
            <a:ext cx="1918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Coaxial Cable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75430" y="2771744"/>
            <a:ext cx="2399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Fiber Optic Cable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1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Twisted Pair Cable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Separately </a:t>
            </a:r>
            <a:r>
              <a:rPr lang="en-US" dirty="0">
                <a:solidFill>
                  <a:schemeClr val="accent6"/>
                </a:solidFill>
              </a:rPr>
              <a:t>insulated</a:t>
            </a:r>
          </a:p>
          <a:p>
            <a:r>
              <a:rPr lang="en-US" dirty="0">
                <a:solidFill>
                  <a:schemeClr val="accent6"/>
                </a:solidFill>
              </a:rPr>
              <a:t>Twisted</a:t>
            </a:r>
            <a:r>
              <a:rPr lang="en-US" dirty="0"/>
              <a:t> together</a:t>
            </a:r>
          </a:p>
          <a:p>
            <a:pPr algn="just"/>
            <a:r>
              <a:rPr lang="en-US" dirty="0"/>
              <a:t>It is widely used in different kinds of </a:t>
            </a:r>
            <a:r>
              <a:rPr lang="en-US" dirty="0">
                <a:solidFill>
                  <a:schemeClr val="accent6"/>
                </a:solidFill>
              </a:rPr>
              <a:t>data</a:t>
            </a:r>
            <a:r>
              <a:rPr lang="en-US" dirty="0"/>
              <a:t> and </a:t>
            </a:r>
            <a:r>
              <a:rPr lang="en-US" dirty="0">
                <a:solidFill>
                  <a:schemeClr val="accent6"/>
                </a:solidFill>
              </a:rPr>
              <a:t>voice</a:t>
            </a:r>
            <a:r>
              <a:rPr lang="en-US" dirty="0"/>
              <a:t> infrastructure.</a:t>
            </a:r>
          </a:p>
          <a:p>
            <a:pPr algn="just"/>
            <a:r>
              <a:rPr lang="en-US" dirty="0"/>
              <a:t>The use of two wires </a:t>
            </a:r>
            <a:r>
              <a:rPr lang="en-US" dirty="0">
                <a:solidFill>
                  <a:schemeClr val="accent6"/>
                </a:solidFill>
              </a:rPr>
              <a:t>twisted together </a:t>
            </a:r>
            <a:r>
              <a:rPr lang="en-US" dirty="0"/>
              <a:t>helps to reduce </a:t>
            </a:r>
            <a:r>
              <a:rPr lang="en-US" dirty="0">
                <a:solidFill>
                  <a:schemeClr val="accent6"/>
                </a:solidFill>
              </a:rPr>
              <a:t>crosstalk</a:t>
            </a:r>
            <a:r>
              <a:rPr lang="en-US" dirty="0"/>
              <a:t> and </a:t>
            </a:r>
            <a:r>
              <a:rPr lang="en-US" dirty="0">
                <a:solidFill>
                  <a:schemeClr val="accent6"/>
                </a:solidFill>
              </a:rPr>
              <a:t>electromagnetic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induction</a:t>
            </a:r>
            <a:r>
              <a:rPr lang="en-US" dirty="0"/>
              <a:t>.</a:t>
            </a:r>
          </a:p>
          <a:p>
            <a:r>
              <a:rPr lang="en-US" dirty="0"/>
              <a:t>Two types of twisted pair cable:</a:t>
            </a:r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485" y="948404"/>
            <a:ext cx="4953000" cy="69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0" name="Picture 2" descr="Image result for STP(Shielded Twisted Pair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45830">
            <a:off x="6970371" y="4735865"/>
            <a:ext cx="2947359" cy="165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TP(Unshielded Twisted Pair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98595">
            <a:off x="2320592" y="4984560"/>
            <a:ext cx="2676037" cy="116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72709" y="3891847"/>
            <a:ext cx="3477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/>
                </a:solidFill>
              </a:rPr>
              <a:t>UTP 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(Unshielded Twisted Pair)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8149" y="3885533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/>
                </a:solidFill>
              </a:rPr>
              <a:t>STP</a:t>
            </a:r>
          </a:p>
          <a:p>
            <a:pPr algn="ctr"/>
            <a:r>
              <a:rPr lang="en-US" sz="2000" b="1" dirty="0">
                <a:solidFill>
                  <a:schemeClr val="accent6"/>
                </a:solidFill>
              </a:rPr>
              <a:t>(Shielded Twisted Pair) </a:t>
            </a:r>
          </a:p>
        </p:txBody>
      </p:sp>
    </p:spTree>
    <p:extLst>
      <p:ext uri="{BB962C8B-B14F-4D97-AF65-F5344CB8AC3E}">
        <p14:creationId xmlns:p14="http://schemas.microsoft.com/office/powerpoint/2010/main" val="197546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Twisted Pair Cable –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Cont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800" dirty="0">
                <a:solidFill>
                  <a:schemeClr val="accent6"/>
                </a:solidFill>
              </a:rPr>
              <a:t>UTP(Unshielded Twisted Pair)</a:t>
            </a:r>
          </a:p>
          <a:p>
            <a:pPr lvl="1"/>
            <a:r>
              <a:rPr lang="en-US" sz="2400" dirty="0"/>
              <a:t>Ordinary telephone wires</a:t>
            </a:r>
          </a:p>
          <a:p>
            <a:pPr lvl="1"/>
            <a:r>
              <a:rPr lang="en-US" sz="2400" dirty="0"/>
              <a:t>Less expensive</a:t>
            </a:r>
          </a:p>
          <a:p>
            <a:pPr lvl="1"/>
            <a:r>
              <a:rPr lang="en-US" sz="2400" dirty="0"/>
              <a:t>Weak immunity against noise &amp; interferences</a:t>
            </a:r>
          </a:p>
          <a:p>
            <a:pPr lvl="1"/>
            <a:r>
              <a:rPr lang="en-US" sz="2400" dirty="0"/>
              <a:t>Most used in two categories: Cat-3 &amp; Cat-5</a:t>
            </a:r>
          </a:p>
          <a:p>
            <a:pPr lvl="1"/>
            <a:r>
              <a:rPr lang="en-US" sz="2400" dirty="0"/>
              <a:t>Used in laboratory</a:t>
            </a:r>
          </a:p>
          <a:p>
            <a:pPr>
              <a:buClr>
                <a:schemeClr val="tx1"/>
              </a:buClr>
            </a:pPr>
            <a:r>
              <a:rPr lang="en-US" sz="2800" dirty="0">
                <a:solidFill>
                  <a:schemeClr val="accent6"/>
                </a:solidFill>
              </a:rPr>
              <a:t>STP(Shielded Twisted Pair) </a:t>
            </a:r>
          </a:p>
          <a:p>
            <a:pPr lvl="1"/>
            <a:r>
              <a:rPr lang="en-US" sz="2400" dirty="0"/>
              <a:t>An extra metallic shield on each pair</a:t>
            </a:r>
          </a:p>
          <a:p>
            <a:pPr lvl="1"/>
            <a:r>
              <a:rPr lang="en-US" sz="2400" dirty="0"/>
              <a:t>Relatively more expensive</a:t>
            </a:r>
          </a:p>
          <a:p>
            <a:pPr lvl="1"/>
            <a:r>
              <a:rPr lang="en-US" sz="2400" dirty="0"/>
              <a:t>Better performance than UTP</a:t>
            </a:r>
          </a:p>
          <a:p>
            <a:pPr lvl="1"/>
            <a:r>
              <a:rPr lang="en-US" sz="2400" dirty="0"/>
              <a:t>Used in exterior network(outside of building).</a:t>
            </a:r>
          </a:p>
          <a:p>
            <a:pPr lvl="2"/>
            <a:endParaRPr 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4948"/>
          <a:stretch/>
        </p:blipFill>
        <p:spPr bwMode="auto">
          <a:xfrm>
            <a:off x="8229600" y="1014570"/>
            <a:ext cx="2247900" cy="183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8009" r="-11429"/>
          <a:stretch/>
        </p:blipFill>
        <p:spPr bwMode="auto">
          <a:xfrm>
            <a:off x="7376614" y="3429001"/>
            <a:ext cx="2743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50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452" y="5334385"/>
            <a:ext cx="1091373" cy="10913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89513" y="2497647"/>
            <a:ext cx="4412974" cy="2895600"/>
            <a:chOff x="4769126" y="3048000"/>
            <a:chExt cx="4184374" cy="26696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69126" y="3217862"/>
              <a:ext cx="4184374" cy="24997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7924800" y="3048000"/>
              <a:ext cx="10287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+mj-lt"/>
              </a:rPr>
              <a:t>What is Computer Network?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IN" dirty="0"/>
              <a:t>Computer Network is a system in which multiple computers are </a:t>
            </a:r>
            <a:r>
              <a:rPr lang="en-IN" dirty="0">
                <a:solidFill>
                  <a:srgbClr val="C00000"/>
                </a:solidFill>
              </a:rPr>
              <a:t>connected</a:t>
            </a:r>
            <a:r>
              <a:rPr lang="en-IN" dirty="0"/>
              <a:t> to each other to </a:t>
            </a:r>
            <a:r>
              <a:rPr lang="en-IN" dirty="0">
                <a:solidFill>
                  <a:srgbClr val="C00000"/>
                </a:solidFill>
              </a:rPr>
              <a:t>share information </a:t>
            </a:r>
            <a:r>
              <a:rPr lang="en-IN" dirty="0"/>
              <a:t>and </a:t>
            </a:r>
            <a:r>
              <a:rPr lang="en-IN" dirty="0">
                <a:solidFill>
                  <a:srgbClr val="C00000"/>
                </a:solidFill>
              </a:rPr>
              <a:t>resources</a:t>
            </a:r>
            <a:r>
              <a:rPr lang="en-IN" dirty="0"/>
              <a:t>.</a:t>
            </a:r>
          </a:p>
          <a:p>
            <a:pPr marL="0" indent="0">
              <a:buNone/>
            </a:pPr>
            <a:endParaRPr lang="en-IN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65474" y="2755901"/>
            <a:ext cx="0" cy="10882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60825" y="2400340"/>
            <a:ext cx="1054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Wireless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54674" y="5485782"/>
            <a:ext cx="810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Wired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217576" y="5181601"/>
            <a:ext cx="1488024" cy="3640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986797" y="5018641"/>
            <a:ext cx="301151" cy="4508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660385" y="2755901"/>
            <a:ext cx="2246753" cy="8982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562717" y="2755901"/>
            <a:ext cx="2344420" cy="20791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57357" y="2261840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Network </a:t>
            </a:r>
          </a:p>
          <a:p>
            <a:r>
              <a:rPr lang="en-US" b="1" dirty="0">
                <a:solidFill>
                  <a:schemeClr val="tx2"/>
                </a:solidFill>
              </a:rPr>
              <a:t>Devices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590801" y="3901400"/>
            <a:ext cx="1613297" cy="594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590801" y="4495800"/>
            <a:ext cx="1313953" cy="3200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96021" y="444650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Computers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62214" y="2130221"/>
            <a:ext cx="651730" cy="68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13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Coaxial Cable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Outer conductor is </a:t>
            </a:r>
            <a:r>
              <a:rPr lang="en-US" dirty="0">
                <a:solidFill>
                  <a:schemeClr val="accent6"/>
                </a:solidFill>
              </a:rPr>
              <a:t>braided shield.</a:t>
            </a:r>
          </a:p>
          <a:p>
            <a:r>
              <a:rPr lang="en-US" dirty="0"/>
              <a:t>Inner conductor is </a:t>
            </a:r>
            <a:r>
              <a:rPr lang="en-US" dirty="0">
                <a:solidFill>
                  <a:schemeClr val="accent6"/>
                </a:solidFill>
              </a:rPr>
              <a:t>solid metal.</a:t>
            </a:r>
          </a:p>
          <a:p>
            <a:r>
              <a:rPr lang="en-US" dirty="0">
                <a:solidFill>
                  <a:schemeClr val="accent6"/>
                </a:solidFill>
              </a:rPr>
              <a:t>Separated</a:t>
            </a:r>
            <a:r>
              <a:rPr lang="en-US" dirty="0"/>
              <a:t> by insulating material, and whole cover by </a:t>
            </a:r>
            <a:r>
              <a:rPr lang="en-US" dirty="0">
                <a:solidFill>
                  <a:schemeClr val="accent6"/>
                </a:solidFill>
              </a:rPr>
              <a:t>plastic</a:t>
            </a:r>
            <a:r>
              <a:rPr lang="en-US" dirty="0"/>
              <a:t> cover.</a:t>
            </a:r>
          </a:p>
          <a:p>
            <a:r>
              <a:rPr lang="en-US" dirty="0"/>
              <a:t>Used in </a:t>
            </a:r>
            <a:r>
              <a:rPr lang="en-US" dirty="0">
                <a:solidFill>
                  <a:schemeClr val="accent6"/>
                </a:solidFill>
              </a:rPr>
              <a:t>television</a:t>
            </a:r>
            <a:r>
              <a:rPr lang="en-US" dirty="0"/>
              <a:t>, </a:t>
            </a:r>
            <a:r>
              <a:rPr lang="en-US" dirty="0">
                <a:solidFill>
                  <a:schemeClr val="accent6"/>
                </a:solidFill>
              </a:rPr>
              <a:t>long distance telephone </a:t>
            </a:r>
            <a:r>
              <a:rPr lang="en-US" dirty="0"/>
              <a:t>transmission.</a:t>
            </a:r>
          </a:p>
          <a:p>
            <a:pPr lvl="0"/>
            <a:r>
              <a:rPr lang="en-US" dirty="0"/>
              <a:t>High </a:t>
            </a:r>
            <a:r>
              <a:rPr lang="en-IN" dirty="0"/>
              <a:t>bandwidth and excellent </a:t>
            </a:r>
            <a:r>
              <a:rPr lang="en-IN" dirty="0">
                <a:solidFill>
                  <a:schemeClr val="accent6"/>
                </a:solidFill>
              </a:rPr>
              <a:t>noise immunity</a:t>
            </a:r>
            <a:r>
              <a:rPr lang="en-IN" dirty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2185950" y="2615483"/>
            <a:ext cx="1882097" cy="8173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9780" y="1295400"/>
            <a:ext cx="52578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6096001" y="3186838"/>
            <a:ext cx="2468105" cy="934995"/>
          </a:xfrm>
          <a:prstGeom prst="wedgeEllipseCallout">
            <a:avLst>
              <a:gd name="adj1" fmla="val -22751"/>
              <a:gd name="adj2" fmla="val -17341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Outer conductor (shield)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5791201" y="990600"/>
            <a:ext cx="2070961" cy="429674"/>
          </a:xfrm>
          <a:prstGeom prst="wedgeEllipseCallout">
            <a:avLst>
              <a:gd name="adj1" fmla="val -53665"/>
              <a:gd name="adj2" fmla="val 6217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/>
          <p:cNvSpPr/>
          <p:nvPr/>
        </p:nvSpPr>
        <p:spPr>
          <a:xfrm>
            <a:off x="5790878" y="990600"/>
            <a:ext cx="2070961" cy="429674"/>
          </a:xfrm>
          <a:prstGeom prst="wedgeEllipseCallout">
            <a:avLst>
              <a:gd name="adj1" fmla="val 54847"/>
              <a:gd name="adj2" fmla="val 1102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Insulator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8564106" y="2853626"/>
            <a:ext cx="1864317" cy="579249"/>
          </a:xfrm>
          <a:prstGeom prst="wedgeEllipseCallout">
            <a:avLst>
              <a:gd name="adj1" fmla="val -28969"/>
              <a:gd name="adj2" fmla="val -17595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Inner Conductor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2548181" y="3124845"/>
            <a:ext cx="2070961" cy="514351"/>
          </a:xfrm>
          <a:prstGeom prst="wedgeEllipseCallout">
            <a:avLst>
              <a:gd name="adj1" fmla="val 54099"/>
              <a:gd name="adj2" fmla="val -13531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Plastic cover</a:t>
            </a:r>
          </a:p>
        </p:txBody>
      </p:sp>
    </p:spTree>
    <p:extLst>
      <p:ext uri="{BB962C8B-B14F-4D97-AF65-F5344CB8AC3E}">
        <p14:creationId xmlns:p14="http://schemas.microsoft.com/office/powerpoint/2010/main" val="60814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4400" dirty="0">
                <a:latin typeface="+mj-lt"/>
              </a:rPr>
              <a:t>Fiber Optic Cable</a:t>
            </a:r>
            <a:endParaRPr lang="en-US" sz="32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180" y="863444"/>
            <a:ext cx="8016533" cy="5590565"/>
          </a:xfrm>
        </p:spPr>
        <p:txBody>
          <a:bodyPr/>
          <a:lstStyle/>
          <a:p>
            <a:r>
              <a:rPr lang="en-US" dirty="0"/>
              <a:t>A fiber-optic cable is made of glass or plastic and transmits signals in the form of light. </a:t>
            </a:r>
          </a:p>
          <a:p>
            <a:r>
              <a:rPr lang="en-US" dirty="0"/>
              <a:t>Light travels in a straight line as long as it is moving through a single uniform substance. </a:t>
            </a:r>
          </a:p>
          <a:p>
            <a:r>
              <a:rPr lang="en-US" dirty="0"/>
              <a:t>It is surrounded by a cladding of less dense glass or plastic so, difference in density of the two materials must be such that a beam of light moving through the core is reflected off the cladding instead of being refracted into it.</a:t>
            </a:r>
          </a:p>
          <a:p>
            <a:r>
              <a:rPr lang="en-US" dirty="0"/>
              <a:t>It use reflection to guide light through a channel. </a:t>
            </a:r>
          </a:p>
          <a:p>
            <a:r>
              <a:rPr lang="en-US" dirty="0"/>
              <a:t>Small size &amp; Weight</a:t>
            </a:r>
          </a:p>
          <a:p>
            <a:r>
              <a:rPr lang="en-US" dirty="0"/>
              <a:t>Used in high bandwidth network</a:t>
            </a:r>
          </a:p>
          <a:p>
            <a:r>
              <a:rPr lang="en-US" dirty="0"/>
              <a:t>High data rate &amp; lower attenuation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3570" y="4779260"/>
            <a:ext cx="6571016" cy="125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9125" y="863444"/>
            <a:ext cx="3199710" cy="18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29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Unguided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IN" dirty="0">
                <a:latin typeface="+mn-lt"/>
              </a:rPr>
              <a:t>Unguided media transmit electromagnetic waves without using a physical conductor. </a:t>
            </a:r>
          </a:p>
          <a:p>
            <a:pPr lvl="0" algn="just"/>
            <a:r>
              <a:rPr lang="en-IN" dirty="0">
                <a:latin typeface="+mn-lt"/>
              </a:rPr>
              <a:t>This type of communication is often referred to as </a:t>
            </a:r>
            <a:r>
              <a:rPr lang="en-IN" dirty="0">
                <a:solidFill>
                  <a:srgbClr val="C00000"/>
                </a:solidFill>
                <a:latin typeface="+mn-lt"/>
              </a:rPr>
              <a:t>wireless</a:t>
            </a:r>
            <a:r>
              <a:rPr lang="en-IN" dirty="0">
                <a:latin typeface="+mn-lt"/>
              </a:rPr>
              <a:t> communication.</a:t>
            </a:r>
            <a:endParaRPr lang="en-US" dirty="0">
              <a:latin typeface="+mn-lt"/>
            </a:endParaRPr>
          </a:p>
          <a:p>
            <a:pPr marL="857250" lvl="1" indent="-457200" algn="just">
              <a:buFont typeface="+mj-lt"/>
              <a:buAutoNum type="arabicPeriod"/>
            </a:pPr>
            <a:r>
              <a:rPr lang="en-US" altLang="en-US" dirty="0">
                <a:latin typeface="+mn-lt"/>
              </a:rPr>
              <a:t>Radio wave</a:t>
            </a:r>
          </a:p>
          <a:p>
            <a:pPr marL="857250" lvl="1" indent="-457200" algn="just">
              <a:buFont typeface="+mj-lt"/>
              <a:buAutoNum type="arabicPeriod"/>
            </a:pPr>
            <a:r>
              <a:rPr lang="en-US" altLang="en-US" dirty="0">
                <a:latin typeface="+mn-lt"/>
              </a:rPr>
              <a:t>Microwave</a:t>
            </a:r>
          </a:p>
          <a:p>
            <a:pPr marL="857250" lvl="1" indent="-457200" algn="just">
              <a:buFont typeface="+mj-lt"/>
              <a:buAutoNum type="arabicPeriod"/>
            </a:pPr>
            <a:r>
              <a:rPr lang="en-US" altLang="en-US" dirty="0">
                <a:latin typeface="+mn-lt"/>
              </a:rPr>
              <a:t>Infrared Wave</a:t>
            </a:r>
          </a:p>
        </p:txBody>
      </p:sp>
    </p:spTree>
    <p:extLst>
      <p:ext uri="{BB962C8B-B14F-4D97-AF65-F5344CB8AC3E}">
        <p14:creationId xmlns:p14="http://schemas.microsoft.com/office/powerpoint/2010/main" val="355795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wave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Highly regulated</a:t>
            </a:r>
          </a:p>
          <a:p>
            <a:r>
              <a:rPr lang="en-US" dirty="0">
                <a:solidFill>
                  <a:schemeClr val="accent6"/>
                </a:solidFill>
              </a:rPr>
              <a:t>Omni</a:t>
            </a:r>
            <a:r>
              <a:rPr lang="en-US" dirty="0"/>
              <a:t> directional antennas</a:t>
            </a:r>
          </a:p>
          <a:p>
            <a:r>
              <a:rPr lang="en-US" dirty="0"/>
              <a:t>Penetrate through walls</a:t>
            </a:r>
          </a:p>
          <a:p>
            <a:r>
              <a:rPr lang="en-US" dirty="0"/>
              <a:t>The sending and receiving antennas need not be aligned. </a:t>
            </a:r>
          </a:p>
          <a:p>
            <a:r>
              <a:rPr lang="en-US" dirty="0"/>
              <a:t>Frequency Range:3KHz – 1GHz. </a:t>
            </a:r>
          </a:p>
          <a:p>
            <a:r>
              <a:rPr lang="en-US" dirty="0"/>
              <a:t>It used for </a:t>
            </a:r>
            <a:r>
              <a:rPr lang="en-US" dirty="0">
                <a:solidFill>
                  <a:schemeClr val="accent6"/>
                </a:solidFill>
              </a:rPr>
              <a:t>multicast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communications</a:t>
            </a:r>
            <a:r>
              <a:rPr lang="en-US" dirty="0"/>
              <a:t>, AM and FM radios and cordless phones use Radio waves for transmission. </a:t>
            </a:r>
          </a:p>
          <a:p>
            <a:pPr lvl="1"/>
            <a:r>
              <a:rPr lang="en-US" dirty="0"/>
              <a:t>Categorized as (</a:t>
            </a:r>
            <a:r>
              <a:rPr lang="en-US" dirty="0" err="1"/>
              <a:t>i</a:t>
            </a:r>
            <a:r>
              <a:rPr lang="en-US" dirty="0"/>
              <a:t>) Terrestrial and (ii) Satellite. 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41"/>
          <a:stretch/>
        </p:blipFill>
        <p:spPr>
          <a:xfrm>
            <a:off x="4500902" y="1072486"/>
            <a:ext cx="4620921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4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Microwave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Use </a:t>
            </a:r>
            <a:r>
              <a:rPr lang="en-US" dirty="0">
                <a:solidFill>
                  <a:srgbClr val="C00000"/>
                </a:solidFill>
              </a:rPr>
              <a:t>directional</a:t>
            </a:r>
            <a:r>
              <a:rPr lang="en-US" dirty="0"/>
              <a:t> antennas - point to point line of sight communications.</a:t>
            </a:r>
          </a:p>
          <a:p>
            <a:r>
              <a:rPr lang="en-US" dirty="0"/>
              <a:t>Microwave communication.</a:t>
            </a:r>
          </a:p>
          <a:p>
            <a:pPr algn="just"/>
            <a:r>
              <a:rPr lang="en-US" dirty="0"/>
              <a:t>Used for </a:t>
            </a:r>
            <a:r>
              <a:rPr lang="en-US" dirty="0">
                <a:solidFill>
                  <a:srgbClr val="C00000"/>
                </a:solidFill>
              </a:rPr>
              <a:t>unicast</a:t>
            </a:r>
            <a:r>
              <a:rPr lang="en-US" dirty="0"/>
              <a:t> communication such as cellular telephones, satellite networks.</a:t>
            </a:r>
          </a:p>
          <a:p>
            <a:pPr algn="just"/>
            <a:r>
              <a:rPr lang="en-US" dirty="0"/>
              <a:t>Higher frequency ranges cannot efficiently penetrate walls.</a:t>
            </a:r>
          </a:p>
          <a:p>
            <a:pPr algn="just"/>
            <a:r>
              <a:rPr lang="en-US" dirty="0"/>
              <a:t>Frequency Range: 1GHz – 300GHz. 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4020992"/>
            <a:ext cx="4369526" cy="207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1" y="4105995"/>
            <a:ext cx="336176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23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Infrared wave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Infrared signals can be used for </a:t>
            </a:r>
            <a:r>
              <a:rPr lang="en-US" dirty="0">
                <a:solidFill>
                  <a:srgbClr val="C00000"/>
                </a:solidFill>
              </a:rPr>
              <a:t>short-range</a:t>
            </a:r>
            <a:r>
              <a:rPr lang="en-US" dirty="0"/>
              <a:t> communication in a closed area using line-of-sight propagation</a:t>
            </a:r>
          </a:p>
          <a:p>
            <a:pPr lvl="0" algn="just"/>
            <a:r>
              <a:rPr lang="en-IN" dirty="0"/>
              <a:t>Used on televisions, VCRs, and stereos all use infrared communication. </a:t>
            </a:r>
            <a:endParaRPr lang="en-US" dirty="0"/>
          </a:p>
          <a:p>
            <a:pPr lvl="0"/>
            <a:r>
              <a:rPr lang="en-IN" dirty="0"/>
              <a:t>Relatively directional</a:t>
            </a:r>
          </a:p>
          <a:p>
            <a:pPr lvl="0"/>
            <a:r>
              <a:rPr lang="en-IN" dirty="0"/>
              <a:t>Cheap, easy to build but they do not pass through solid objects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8356" y="3870422"/>
            <a:ext cx="3329245" cy="255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6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Network Topologies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4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Network Topologies</a:t>
            </a:r>
            <a:endParaRPr lang="en-IN" dirty="0">
              <a:latin typeface="+mj-lt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IN" sz="2600" dirty="0">
                <a:latin typeface="+mn-lt"/>
              </a:rPr>
              <a:t>Network topology is the </a:t>
            </a:r>
            <a:r>
              <a:rPr lang="en-IN" sz="2600" dirty="0">
                <a:solidFill>
                  <a:schemeClr val="accent6"/>
                </a:solidFill>
                <a:latin typeface="+mn-lt"/>
              </a:rPr>
              <a:t>arrangement </a:t>
            </a:r>
            <a:r>
              <a:rPr lang="en-IN" sz="2600" dirty="0">
                <a:latin typeface="+mn-lt"/>
              </a:rPr>
              <a:t>of the various components (links, nodes, etc.) of a computer network.</a:t>
            </a:r>
          </a:p>
          <a:p>
            <a:pPr lvl="0"/>
            <a:r>
              <a:rPr lang="en-IN" dirty="0">
                <a:latin typeface="+mn-lt"/>
              </a:rPr>
              <a:t>Types of network topologies 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N" dirty="0">
                <a:latin typeface="+mn-lt"/>
              </a:rPr>
              <a:t>Bus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N" dirty="0">
                <a:latin typeface="+mn-lt"/>
              </a:rPr>
              <a:t>Ring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N" dirty="0">
                <a:latin typeface="+mn-lt"/>
              </a:rPr>
              <a:t>Star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N" dirty="0">
                <a:latin typeface="+mn-lt"/>
              </a:rPr>
              <a:t>Mesh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N" dirty="0">
                <a:latin typeface="+mn-lt"/>
              </a:rPr>
              <a:t>Tree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N" dirty="0">
                <a:latin typeface="+mn-lt"/>
              </a:rPr>
              <a:t>Hybrid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979" y="2294641"/>
            <a:ext cx="5098530" cy="215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1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 Topology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180" y="863444"/>
            <a:ext cx="7347793" cy="5590565"/>
          </a:xfrm>
        </p:spPr>
        <p:txBody>
          <a:bodyPr>
            <a:normAutofit/>
          </a:bodyPr>
          <a:lstStyle/>
          <a:p>
            <a:r>
              <a:rPr lang="en-IN" dirty="0"/>
              <a:t>Every computer and network device is connected to </a:t>
            </a:r>
            <a:r>
              <a:rPr lang="en-IN" dirty="0">
                <a:solidFill>
                  <a:schemeClr val="accent6"/>
                </a:solidFill>
              </a:rPr>
              <a:t>single </a:t>
            </a:r>
            <a:r>
              <a:rPr lang="en-IN" dirty="0"/>
              <a:t>cable</a:t>
            </a:r>
            <a:endParaRPr lang="en-US" dirty="0"/>
          </a:p>
          <a:p>
            <a:pPr lvl="0" algn="just"/>
            <a:r>
              <a:rPr lang="en-IN" dirty="0"/>
              <a:t>It transmits data only in </a:t>
            </a:r>
            <a:r>
              <a:rPr lang="en-IN" dirty="0">
                <a:solidFill>
                  <a:schemeClr val="accent6"/>
                </a:solidFill>
              </a:rPr>
              <a:t>one direction.</a:t>
            </a:r>
            <a:endParaRPr lang="en-US" dirty="0">
              <a:solidFill>
                <a:schemeClr val="accent6"/>
              </a:solidFill>
            </a:endParaRPr>
          </a:p>
          <a:p>
            <a:pPr lvl="0" algn="just"/>
            <a:r>
              <a:rPr lang="en-IN" dirty="0"/>
              <a:t>Cost effective</a:t>
            </a:r>
            <a:endParaRPr lang="en-US" dirty="0"/>
          </a:p>
          <a:p>
            <a:pPr lvl="0" algn="just"/>
            <a:r>
              <a:rPr lang="en-IN" dirty="0"/>
              <a:t>Used in small networks</a:t>
            </a:r>
            <a:endParaRPr lang="en-US" dirty="0"/>
          </a:p>
          <a:p>
            <a:pPr lvl="0" algn="just"/>
            <a:r>
              <a:rPr lang="en-IN" dirty="0"/>
              <a:t>Easy to expand joining two cables together</a:t>
            </a:r>
          </a:p>
          <a:p>
            <a:pPr lvl="0" algn="just"/>
            <a:r>
              <a:rPr lang="en-IN" dirty="0"/>
              <a:t>It is used in early LAN connection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576" y="1442989"/>
            <a:ext cx="508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1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Topology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1181" y="863444"/>
            <a:ext cx="7361440" cy="5590565"/>
          </a:xfrm>
        </p:spPr>
        <p:txBody>
          <a:bodyPr>
            <a:normAutofit/>
          </a:bodyPr>
          <a:lstStyle/>
          <a:p>
            <a:r>
              <a:rPr lang="en-IN" dirty="0"/>
              <a:t>It forms a </a:t>
            </a:r>
            <a:r>
              <a:rPr lang="en-IN" dirty="0">
                <a:solidFill>
                  <a:schemeClr val="accent6"/>
                </a:solidFill>
              </a:rPr>
              <a:t>ring </a:t>
            </a:r>
            <a:r>
              <a:rPr lang="en-IN" dirty="0"/>
              <a:t>as each computer is connected to another computer, with the last one connected to the first.</a:t>
            </a:r>
          </a:p>
          <a:p>
            <a:pPr lvl="0" algn="just"/>
            <a:r>
              <a:rPr lang="en-IN" dirty="0"/>
              <a:t>Transmission is </a:t>
            </a:r>
            <a:r>
              <a:rPr lang="en-IN" dirty="0">
                <a:solidFill>
                  <a:schemeClr val="accent6"/>
                </a:solidFill>
              </a:rPr>
              <a:t>unidirectional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&amp; </a:t>
            </a:r>
            <a:r>
              <a:rPr lang="en-IN" dirty="0">
                <a:solidFill>
                  <a:schemeClr val="accent6"/>
                </a:solidFill>
              </a:rPr>
              <a:t>sequential </a:t>
            </a:r>
            <a:r>
              <a:rPr lang="en-IN" dirty="0"/>
              <a:t>way that is bit by bit.</a:t>
            </a:r>
            <a:endParaRPr lang="en-US" dirty="0"/>
          </a:p>
          <a:p>
            <a:pPr lvl="0" algn="just"/>
            <a:r>
              <a:rPr lang="en-IN" dirty="0"/>
              <a:t>Transmitting network is not affected by high traffic or by adding more nodes, as only the nodes having </a:t>
            </a:r>
            <a:r>
              <a:rPr lang="en-IN" dirty="0">
                <a:solidFill>
                  <a:schemeClr val="accent6"/>
                </a:solidFill>
              </a:rPr>
              <a:t>tokens </a:t>
            </a:r>
            <a:r>
              <a:rPr lang="en-IN" dirty="0"/>
              <a:t>can transmit data.</a:t>
            </a:r>
            <a:endParaRPr lang="en-US" dirty="0"/>
          </a:p>
          <a:p>
            <a:pPr lvl="0"/>
            <a:r>
              <a:rPr lang="en-IN" dirty="0">
                <a:solidFill>
                  <a:schemeClr val="accent6"/>
                </a:solidFill>
              </a:rPr>
              <a:t>Cheap </a:t>
            </a:r>
            <a:r>
              <a:rPr lang="en-IN" dirty="0"/>
              <a:t>to install and expand.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141" y="1316043"/>
            <a:ext cx="3907118" cy="195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7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>
                <a:latin typeface="+mj-lt"/>
              </a:rPr>
              <a:t>Advantages of Computer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</a:t>
            </a:r>
            <a:endParaRPr lang="en-IN" sz="2800" dirty="0"/>
          </a:p>
          <a:p>
            <a:pPr lvl="0">
              <a:buFont typeface="Arial" panose="020B0604020202020204" pitchFamily="34" charset="0"/>
              <a:buChar char="•"/>
            </a:pPr>
            <a:endParaRPr lang="en-IN" sz="2800" dirty="0"/>
          </a:p>
          <a:p>
            <a:pPr lvl="0">
              <a:buFont typeface="Arial" panose="020B0604020202020204" pitchFamily="34" charset="0"/>
              <a:buChar char="•"/>
            </a:pPr>
            <a:endParaRPr lang="en-IN" sz="2800" dirty="0"/>
          </a:p>
          <a:p>
            <a:pPr lvl="0">
              <a:buFont typeface="Arial" panose="020B0604020202020204" pitchFamily="34" charset="0"/>
              <a:buChar char="•"/>
            </a:pPr>
            <a:endParaRPr lang="en-IN" sz="2800" dirty="0"/>
          </a:p>
          <a:p>
            <a:pPr marL="0" indent="0">
              <a:buNone/>
            </a:pPr>
            <a:r>
              <a:rPr lang="en-IN" sz="2800" dirty="0"/>
              <a:t>      </a:t>
            </a:r>
          </a:p>
        </p:txBody>
      </p:sp>
      <p:sp>
        <p:nvSpPr>
          <p:cNvPr id="4" name="AutoShape 2" descr="Image result for File Shar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Image result for File Sharin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8903" y="1703675"/>
            <a:ext cx="3495529" cy="158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64812" y="3502188"/>
            <a:ext cx="3468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dirty="0">
                <a:latin typeface="+mj-lt"/>
              </a:rPr>
              <a:t>Better Communication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4416584"/>
            <a:ext cx="2965450" cy="16656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34135" y="1031478"/>
            <a:ext cx="2105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IN" sz="2800" dirty="0">
                <a:latin typeface="+mj-lt"/>
              </a:rPr>
              <a:t>File Sharing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350957" y="3717631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IN" sz="2800" dirty="0">
                <a:latin typeface="+mj-lt"/>
              </a:rPr>
              <a:t>Entertainment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2996" y="4504474"/>
            <a:ext cx="2970273" cy="148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326367" y="1031478"/>
            <a:ext cx="2662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IN" sz="2800" dirty="0"/>
              <a:t>Flexible Access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367" y="1622013"/>
            <a:ext cx="2196242" cy="174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5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6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Topology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181" y="863444"/>
            <a:ext cx="7578695" cy="5590565"/>
          </a:xfrm>
        </p:spPr>
        <p:txBody>
          <a:bodyPr>
            <a:normAutofit/>
          </a:bodyPr>
          <a:lstStyle/>
          <a:p>
            <a:r>
              <a:rPr lang="en-IN" dirty="0"/>
              <a:t>Computers are connected to a single </a:t>
            </a:r>
            <a:r>
              <a:rPr lang="en-IN" dirty="0">
                <a:solidFill>
                  <a:schemeClr val="accent6"/>
                </a:solidFill>
              </a:rPr>
              <a:t>central hub </a:t>
            </a:r>
            <a:r>
              <a:rPr lang="en-IN" dirty="0"/>
              <a:t>through a cable.</a:t>
            </a:r>
          </a:p>
          <a:p>
            <a:pPr lvl="0" algn="just"/>
            <a:r>
              <a:rPr lang="en-IN" dirty="0">
                <a:solidFill>
                  <a:schemeClr val="accent6"/>
                </a:solidFill>
              </a:rPr>
              <a:t>Fast </a:t>
            </a:r>
            <a:r>
              <a:rPr lang="en-IN" dirty="0"/>
              <a:t>performance with few nodes and low network traffic.</a:t>
            </a:r>
          </a:p>
          <a:p>
            <a:pPr algn="just"/>
            <a:r>
              <a:rPr lang="en-IN" dirty="0">
                <a:solidFill>
                  <a:schemeClr val="accent6"/>
                </a:solidFill>
              </a:rPr>
              <a:t>Easy </a:t>
            </a:r>
            <a:r>
              <a:rPr lang="en-IN" dirty="0"/>
              <a:t>to troubleshoot</a:t>
            </a:r>
            <a:r>
              <a:rPr lang="en-US" dirty="0"/>
              <a:t> &amp; </a:t>
            </a:r>
            <a:r>
              <a:rPr lang="en-IN" dirty="0">
                <a:solidFill>
                  <a:schemeClr val="accent6"/>
                </a:solidFill>
              </a:rPr>
              <a:t>Easy </a:t>
            </a:r>
            <a:r>
              <a:rPr lang="en-IN" dirty="0"/>
              <a:t>to setup and modify.</a:t>
            </a:r>
            <a:endParaRPr lang="en-US" dirty="0"/>
          </a:p>
          <a:p>
            <a:pPr algn="just"/>
            <a:r>
              <a:rPr lang="en-IN" dirty="0"/>
              <a:t>Only that node is affected which has failed rest of the nodes can work smoothly.</a:t>
            </a:r>
            <a:endParaRPr lang="en-US" dirty="0"/>
          </a:p>
          <a:p>
            <a:pPr lvl="0"/>
            <a:r>
              <a:rPr lang="en-IN" dirty="0">
                <a:solidFill>
                  <a:schemeClr val="accent6"/>
                </a:solidFill>
              </a:rPr>
              <a:t>Hub </a:t>
            </a:r>
            <a:r>
              <a:rPr lang="en-IN" dirty="0"/>
              <a:t>can be upgraded easily.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047" y="1013570"/>
            <a:ext cx="4482124" cy="224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2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Topology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180" y="863444"/>
            <a:ext cx="8589739" cy="5590565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chemeClr val="accent6"/>
                </a:solidFill>
              </a:rPr>
              <a:t>Point-to-point</a:t>
            </a:r>
            <a:r>
              <a:rPr lang="en-IN" dirty="0"/>
              <a:t> connection to other devices or fully connected.</a:t>
            </a:r>
            <a:endParaRPr lang="en-US" dirty="0"/>
          </a:p>
          <a:p>
            <a:pPr lvl="0" algn="just"/>
            <a:r>
              <a:rPr lang="en-IN" dirty="0"/>
              <a:t>Traffic is carried only between </a:t>
            </a:r>
            <a:r>
              <a:rPr lang="en-IN" dirty="0">
                <a:solidFill>
                  <a:schemeClr val="accent6"/>
                </a:solidFill>
              </a:rPr>
              <a:t>two connected </a:t>
            </a:r>
            <a:r>
              <a:rPr lang="en-IN" dirty="0"/>
              <a:t>devices. </a:t>
            </a:r>
            <a:endParaRPr lang="en-US" dirty="0"/>
          </a:p>
          <a:p>
            <a:pPr lvl="0"/>
            <a:r>
              <a:rPr lang="en-IN" dirty="0"/>
              <a:t>Robust, costly but not flexible.</a:t>
            </a:r>
          </a:p>
          <a:p>
            <a:pPr lvl="0"/>
            <a:r>
              <a:rPr lang="en-IN" dirty="0"/>
              <a:t>Fault is diagnosed </a:t>
            </a:r>
            <a:r>
              <a:rPr lang="en-IN" dirty="0">
                <a:solidFill>
                  <a:schemeClr val="accent6"/>
                </a:solidFill>
              </a:rPr>
              <a:t>easily</a:t>
            </a:r>
            <a:r>
              <a:rPr lang="en-IN" dirty="0"/>
              <a:t>.</a:t>
            </a:r>
          </a:p>
          <a:p>
            <a:pPr lvl="0"/>
            <a:r>
              <a:rPr lang="en-IN" dirty="0"/>
              <a:t>More cable resource used in setup.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1647968"/>
            <a:ext cx="3810000" cy="246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Topology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IN" dirty="0"/>
          </a:p>
          <a:p>
            <a:pPr lvl="0"/>
            <a:endParaRPr lang="en-IN" dirty="0"/>
          </a:p>
          <a:p>
            <a:pPr lvl="0"/>
            <a:endParaRPr lang="en-IN" dirty="0"/>
          </a:p>
          <a:p>
            <a:pPr lvl="0"/>
            <a:endParaRPr lang="en-IN" dirty="0"/>
          </a:p>
          <a:p>
            <a:pPr lvl="0"/>
            <a:endParaRPr lang="en-IN" dirty="0"/>
          </a:p>
          <a:p>
            <a:pPr lvl="0"/>
            <a:endParaRPr lang="en-IN" sz="2800" dirty="0"/>
          </a:p>
          <a:p>
            <a:pPr lvl="0" algn="just"/>
            <a:r>
              <a:rPr lang="en-IN" sz="2600" dirty="0"/>
              <a:t>It has a root node and all other nodes are connected to it forming a </a:t>
            </a:r>
            <a:r>
              <a:rPr lang="en-IN" sz="2600" dirty="0">
                <a:solidFill>
                  <a:schemeClr val="accent6"/>
                </a:solidFill>
              </a:rPr>
              <a:t>hierarchy</a:t>
            </a:r>
            <a:r>
              <a:rPr lang="en-IN" sz="2600" dirty="0"/>
              <a:t>.</a:t>
            </a:r>
            <a:endParaRPr lang="en-US" sz="2600" dirty="0"/>
          </a:p>
          <a:p>
            <a:pPr lvl="0"/>
            <a:r>
              <a:rPr lang="en-IN" sz="2600" dirty="0"/>
              <a:t>Also called </a:t>
            </a:r>
            <a:r>
              <a:rPr lang="en-IN" sz="2600" dirty="0">
                <a:solidFill>
                  <a:schemeClr val="accent6"/>
                </a:solidFill>
              </a:rPr>
              <a:t>hierarchical </a:t>
            </a:r>
            <a:r>
              <a:rPr lang="en-IN" sz="2600" dirty="0"/>
              <a:t>topology.</a:t>
            </a:r>
            <a:endParaRPr lang="en-US" sz="2600" dirty="0"/>
          </a:p>
          <a:p>
            <a:pPr lvl="0"/>
            <a:r>
              <a:rPr lang="en-US" sz="2600" dirty="0"/>
              <a:t>Mostly </a:t>
            </a:r>
            <a:r>
              <a:rPr lang="en-IN" sz="2600" dirty="0"/>
              <a:t>used in Wide Area Network </a:t>
            </a:r>
            <a:r>
              <a:rPr lang="mr-IN" sz="2600" dirty="0"/>
              <a:t>–</a:t>
            </a:r>
            <a:r>
              <a:rPr lang="en-IN" sz="2600" dirty="0"/>
              <a:t> </a:t>
            </a:r>
            <a:r>
              <a:rPr lang="en-IN" sz="2600" dirty="0">
                <a:solidFill>
                  <a:schemeClr val="accent6"/>
                </a:solidFill>
              </a:rPr>
              <a:t>WAN</a:t>
            </a:r>
            <a:r>
              <a:rPr lang="en-IN" sz="2600" dirty="0"/>
              <a:t>.</a:t>
            </a:r>
            <a:endParaRPr lang="en-US" sz="2600" dirty="0"/>
          </a:p>
          <a:p>
            <a:pPr lvl="0"/>
            <a:r>
              <a:rPr lang="en-IN" sz="2600" dirty="0">
                <a:solidFill>
                  <a:schemeClr val="accent6"/>
                </a:solidFill>
              </a:rPr>
              <a:t>Expansion </a:t>
            </a:r>
            <a:r>
              <a:rPr lang="en-IN" sz="2600" dirty="0"/>
              <a:t>of nodes is possible and easy.</a:t>
            </a:r>
            <a:endParaRPr lang="en-US" sz="2600" dirty="0"/>
          </a:p>
          <a:p>
            <a:pPr lvl="0"/>
            <a:r>
              <a:rPr lang="en-IN" sz="2600" dirty="0"/>
              <a:t>Easily managed and maintained.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071" y="1295400"/>
            <a:ext cx="531385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9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Topology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endParaRPr lang="en-IN" dirty="0"/>
          </a:p>
          <a:p>
            <a:pPr lvl="0" algn="just"/>
            <a:endParaRPr lang="en-IN" dirty="0"/>
          </a:p>
          <a:p>
            <a:pPr lvl="0" algn="just"/>
            <a:endParaRPr lang="en-IN" dirty="0"/>
          </a:p>
          <a:p>
            <a:pPr lvl="0" algn="just"/>
            <a:endParaRPr lang="en-IN" dirty="0"/>
          </a:p>
          <a:p>
            <a:pPr lvl="0" algn="just"/>
            <a:endParaRPr lang="en-IN" dirty="0"/>
          </a:p>
          <a:p>
            <a:pPr lvl="0" algn="just"/>
            <a:endParaRPr lang="en-IN" dirty="0"/>
          </a:p>
          <a:p>
            <a:pPr lvl="0" algn="just"/>
            <a:r>
              <a:rPr lang="en-IN" dirty="0"/>
              <a:t>A network structure whose design contains </a:t>
            </a:r>
            <a:r>
              <a:rPr lang="en-IN" dirty="0">
                <a:solidFill>
                  <a:schemeClr val="accent6"/>
                </a:solidFill>
              </a:rPr>
              <a:t>more than one topology </a:t>
            </a:r>
            <a:r>
              <a:rPr lang="en-IN" dirty="0"/>
              <a:t>is said to be hybrid topology.</a:t>
            </a:r>
            <a:endParaRPr lang="en-US" dirty="0"/>
          </a:p>
          <a:p>
            <a:pPr lvl="0" algn="just"/>
            <a:r>
              <a:rPr lang="en-IN" dirty="0"/>
              <a:t>It is a combination of two or more topologies.</a:t>
            </a:r>
            <a:endParaRPr lang="en-US" dirty="0"/>
          </a:p>
          <a:p>
            <a:pPr algn="just"/>
            <a:r>
              <a:rPr lang="en-IN" dirty="0"/>
              <a:t>Flexible</a:t>
            </a:r>
            <a:r>
              <a:rPr lang="en-US" dirty="0"/>
              <a:t> &amp; </a:t>
            </a:r>
            <a:r>
              <a:rPr lang="en-IN" dirty="0"/>
              <a:t>reliable as error detection and easy to troubleshoot.</a:t>
            </a:r>
            <a:endParaRPr lang="en-US" dirty="0"/>
          </a:p>
          <a:p>
            <a:pPr lvl="0" algn="just"/>
            <a:r>
              <a:rPr lang="en-IN" dirty="0">
                <a:solidFill>
                  <a:schemeClr val="accent6"/>
                </a:solidFill>
              </a:rPr>
              <a:t>Scalable </a:t>
            </a:r>
            <a:r>
              <a:rPr lang="en-IN" dirty="0"/>
              <a:t>as size can be increased easily.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9436" y="863444"/>
            <a:ext cx="4193127" cy="252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92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Topologies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089870"/>
              </p:ext>
            </p:extLst>
          </p:nvPr>
        </p:nvGraphicFramePr>
        <p:xfrm>
          <a:off x="1075612" y="737802"/>
          <a:ext cx="10067544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824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5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24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24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824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824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454509"/>
              </p:ext>
            </p:extLst>
          </p:nvPr>
        </p:nvGraphicFramePr>
        <p:xfrm>
          <a:off x="1075614" y="1108642"/>
          <a:ext cx="10058398" cy="17373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836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44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00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00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8007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800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/>
                        <a:t>Means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kern="1200" dirty="0"/>
                        <a:t>every computer and network device is connected to single cable.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kern="1200" dirty="0"/>
                        <a:t>Each computer is connected to another, with the last one connected to the first.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kern="1200" dirty="0"/>
                        <a:t>All the computers are connected to a single hub through a cable.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kern="1200" dirty="0"/>
                        <a:t>All the network nodes are connected to each other.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kern="1200" dirty="0"/>
                        <a:t>It has a root node and all other nodes are connected to it forming a hierarchy. </a:t>
                      </a:r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414548"/>
              </p:ext>
            </p:extLst>
          </p:nvPr>
        </p:nvGraphicFramePr>
        <p:xfrm>
          <a:off x="1075614" y="3120322"/>
          <a:ext cx="10058398" cy="3708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836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44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00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00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8007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800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Cost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Average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Cheap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High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High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High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194187"/>
              </p:ext>
            </p:extLst>
          </p:nvPr>
        </p:nvGraphicFramePr>
        <p:xfrm>
          <a:off x="1075614" y="3491162"/>
          <a:ext cx="10058398" cy="3708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836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44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00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00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8007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800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Used in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Small Network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Expand Network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Small Network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Expand Network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Expand Network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928317"/>
              </p:ext>
            </p:extLst>
          </p:nvPr>
        </p:nvGraphicFramePr>
        <p:xfrm>
          <a:off x="1075614" y="4131242"/>
          <a:ext cx="10058398" cy="1463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836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44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00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00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8007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800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b="1" dirty="0"/>
                        <a:t>Troubleshoot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/>
                        <a:t>Easy, But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/>
                        <a:t>Cables fail then whole network fails.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Difficult;</a:t>
                      </a:r>
                      <a:r>
                        <a:rPr lang="en-US" b="0" baseline="0" dirty="0"/>
                        <a:t> </a:t>
                      </a:r>
                      <a:r>
                        <a:rPr lang="en-US" sz="1800" b="0" kern="1200" dirty="0"/>
                        <a:t>Failure of one computer disturbs the whole network.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/>
                        <a:t>Easy;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/>
                        <a:t>If the hub fails then the whole network is down.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/>
                        <a:t>Difficult;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/>
                        <a:t>Installation and configuration is difficult.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/>
                        <a:t>Easy;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/>
                        <a:t>Central root hub fails, network fails.</a:t>
                      </a:r>
                    </a:p>
                    <a:p>
                      <a:pPr algn="just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04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Layers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10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Protocols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en-IN" sz="2401" dirty="0"/>
              <a:t>To deals with connecting systems that are open for communication with other systems. </a:t>
            </a:r>
            <a:endParaRPr lang="en-US" sz="2401" dirty="0">
              <a:solidFill>
                <a:srgbClr val="FF0000"/>
              </a:solidFill>
            </a:endParaRPr>
          </a:p>
          <a:p>
            <a:pPr algn="just">
              <a:defRPr/>
            </a:pPr>
            <a:r>
              <a:rPr lang="en-US" sz="2401" dirty="0">
                <a:solidFill>
                  <a:schemeClr val="accent6"/>
                </a:solidFill>
              </a:rPr>
              <a:t>OSI Layer Model </a:t>
            </a:r>
            <a:r>
              <a:rPr lang="en-IN" dirty="0"/>
              <a:t>(Open Systems Interconnection) </a:t>
            </a:r>
            <a:endParaRPr lang="en-US" sz="2401" dirty="0"/>
          </a:p>
          <a:p>
            <a:pPr algn="just">
              <a:defRPr/>
            </a:pPr>
            <a:r>
              <a:rPr lang="en-IN" sz="2401" dirty="0"/>
              <a:t>Developed by the International Standards Organization (</a:t>
            </a:r>
            <a:r>
              <a:rPr lang="en-IN" sz="2401" dirty="0">
                <a:solidFill>
                  <a:schemeClr val="accent6"/>
                </a:solidFill>
              </a:rPr>
              <a:t>ISO</a:t>
            </a:r>
            <a:r>
              <a:rPr lang="en-IN" sz="2401" dirty="0"/>
              <a:t>) with </a:t>
            </a:r>
            <a:r>
              <a:rPr lang="en-IN" sz="2401" dirty="0">
                <a:solidFill>
                  <a:schemeClr val="accent6"/>
                </a:solidFill>
              </a:rPr>
              <a:t>seven </a:t>
            </a:r>
            <a:r>
              <a:rPr lang="en-IN" sz="2401" dirty="0"/>
              <a:t>different layers.</a:t>
            </a:r>
          </a:p>
          <a:p>
            <a:pPr marL="1200099" lvl="2" indent="-457200" algn="just">
              <a:buFont typeface="+mj-lt"/>
              <a:buAutoNum type="arabicPeriod"/>
              <a:defRPr/>
            </a:pPr>
            <a:r>
              <a:rPr lang="en-IN" sz="2000" dirty="0"/>
              <a:t>Physical Layer	</a:t>
            </a:r>
          </a:p>
          <a:p>
            <a:pPr marL="1200099" lvl="2" indent="-457200" algn="just">
              <a:buFont typeface="+mj-lt"/>
              <a:buAutoNum type="arabicPeriod"/>
              <a:defRPr/>
            </a:pPr>
            <a:r>
              <a:rPr lang="en-IN" sz="2000" dirty="0"/>
              <a:t>Data Link Layer</a:t>
            </a:r>
          </a:p>
          <a:p>
            <a:pPr marL="1200099" lvl="2" indent="-457200" algn="just">
              <a:buFont typeface="+mj-lt"/>
              <a:buAutoNum type="arabicPeriod"/>
              <a:defRPr/>
            </a:pPr>
            <a:r>
              <a:rPr lang="en-IN" sz="2000" dirty="0"/>
              <a:t>Network Layer	</a:t>
            </a:r>
          </a:p>
          <a:p>
            <a:pPr marL="1200099" lvl="2" indent="-457200" algn="just">
              <a:buFont typeface="+mj-lt"/>
              <a:buAutoNum type="arabicPeriod"/>
              <a:defRPr/>
            </a:pPr>
            <a:r>
              <a:rPr lang="en-IN" sz="2000" dirty="0"/>
              <a:t>Transport Layer</a:t>
            </a:r>
          </a:p>
          <a:p>
            <a:pPr marL="1200099" lvl="2" indent="-457200" algn="just">
              <a:buFont typeface="+mj-lt"/>
              <a:buAutoNum type="arabicPeriod"/>
              <a:defRPr/>
            </a:pPr>
            <a:r>
              <a:rPr lang="en-IN" sz="2000" dirty="0"/>
              <a:t>Session Layer	</a:t>
            </a:r>
          </a:p>
          <a:p>
            <a:pPr marL="1200099" lvl="2" indent="-457200" algn="just">
              <a:buFont typeface="+mj-lt"/>
              <a:buAutoNum type="arabicPeriod"/>
              <a:defRPr/>
            </a:pPr>
            <a:r>
              <a:rPr lang="en-IN" sz="2000" dirty="0"/>
              <a:t>Presentation Layer</a:t>
            </a:r>
          </a:p>
          <a:p>
            <a:pPr marL="1200099" lvl="2" indent="-457200" algn="just">
              <a:buFont typeface="+mj-lt"/>
              <a:buAutoNum type="arabicPeriod"/>
              <a:defRPr/>
            </a:pPr>
            <a:r>
              <a:rPr lang="en-IN" sz="2000" dirty="0"/>
              <a:t>Application Layer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4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Air Plane Travel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6020" y="1981910"/>
            <a:ext cx="209384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000099"/>
                </a:solidFill>
                <a:latin typeface="+mn-lt"/>
              </a:rPr>
              <a:t>ticket (purchase)</a:t>
            </a:r>
          </a:p>
          <a:p>
            <a:endParaRPr lang="en-US" altLang="en-US" sz="2000" dirty="0">
              <a:solidFill>
                <a:srgbClr val="000099"/>
              </a:solidFill>
              <a:latin typeface="+mn-lt"/>
            </a:endParaRPr>
          </a:p>
          <a:p>
            <a:r>
              <a:rPr lang="en-US" altLang="en-US" sz="2000" dirty="0">
                <a:solidFill>
                  <a:srgbClr val="000099"/>
                </a:solidFill>
                <a:latin typeface="+mn-lt"/>
              </a:rPr>
              <a:t>baggage (check)</a:t>
            </a:r>
          </a:p>
          <a:p>
            <a:endParaRPr lang="en-US" altLang="en-US" sz="2000" dirty="0">
              <a:solidFill>
                <a:srgbClr val="000099"/>
              </a:solidFill>
              <a:latin typeface="+mn-lt"/>
            </a:endParaRPr>
          </a:p>
          <a:p>
            <a:r>
              <a:rPr lang="en-US" altLang="en-US" sz="2000" dirty="0">
                <a:solidFill>
                  <a:srgbClr val="000099"/>
                </a:solidFill>
                <a:latin typeface="+mn-lt"/>
              </a:rPr>
              <a:t>gates (load)</a:t>
            </a:r>
          </a:p>
          <a:p>
            <a:endParaRPr lang="en-US" altLang="en-US" sz="2000" dirty="0">
              <a:solidFill>
                <a:srgbClr val="000099"/>
              </a:solidFill>
              <a:latin typeface="+mn-lt"/>
            </a:endParaRPr>
          </a:p>
          <a:p>
            <a:r>
              <a:rPr lang="en-US" altLang="en-US" sz="2000" dirty="0">
                <a:solidFill>
                  <a:srgbClr val="000099"/>
                </a:solidFill>
                <a:latin typeface="+mn-lt"/>
              </a:rPr>
              <a:t>runway takeoff</a:t>
            </a:r>
          </a:p>
          <a:p>
            <a:endParaRPr lang="en-US" altLang="en-US" sz="2000" dirty="0">
              <a:solidFill>
                <a:srgbClr val="000099"/>
              </a:solidFill>
              <a:latin typeface="+mn-lt"/>
            </a:endParaRPr>
          </a:p>
          <a:p>
            <a:r>
              <a:rPr lang="en-US" altLang="en-US" sz="2000" dirty="0">
                <a:solidFill>
                  <a:srgbClr val="000099"/>
                </a:solidFill>
                <a:latin typeface="+mn-lt"/>
              </a:rPr>
              <a:t>airplane routing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001384" y="1970416"/>
            <a:ext cx="205056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000099"/>
                </a:solidFill>
                <a:latin typeface="+mn-lt"/>
              </a:rPr>
              <a:t>ticket (complain)</a:t>
            </a:r>
          </a:p>
          <a:p>
            <a:endParaRPr lang="en-US" altLang="en-US" sz="2000" dirty="0">
              <a:solidFill>
                <a:srgbClr val="000099"/>
              </a:solidFill>
              <a:latin typeface="+mn-lt"/>
            </a:endParaRPr>
          </a:p>
          <a:p>
            <a:r>
              <a:rPr lang="en-US" altLang="en-US" sz="2000" dirty="0">
                <a:solidFill>
                  <a:srgbClr val="000099"/>
                </a:solidFill>
                <a:latin typeface="+mn-lt"/>
              </a:rPr>
              <a:t>baggage (claim)</a:t>
            </a:r>
          </a:p>
          <a:p>
            <a:endParaRPr lang="en-US" altLang="en-US" sz="2000" dirty="0">
              <a:solidFill>
                <a:srgbClr val="000099"/>
              </a:solidFill>
              <a:latin typeface="+mn-lt"/>
            </a:endParaRPr>
          </a:p>
          <a:p>
            <a:r>
              <a:rPr lang="en-US" altLang="en-US" sz="2000" dirty="0">
                <a:solidFill>
                  <a:srgbClr val="000099"/>
                </a:solidFill>
                <a:latin typeface="+mn-lt"/>
              </a:rPr>
              <a:t>gates (unload)</a:t>
            </a:r>
          </a:p>
          <a:p>
            <a:endParaRPr lang="en-US" altLang="en-US" sz="2000" dirty="0">
              <a:solidFill>
                <a:srgbClr val="000099"/>
              </a:solidFill>
              <a:latin typeface="+mn-lt"/>
            </a:endParaRPr>
          </a:p>
          <a:p>
            <a:r>
              <a:rPr lang="en-US" altLang="en-US" sz="2000" dirty="0">
                <a:solidFill>
                  <a:srgbClr val="000099"/>
                </a:solidFill>
                <a:latin typeface="+mn-lt"/>
              </a:rPr>
              <a:t>runway landing</a:t>
            </a:r>
          </a:p>
          <a:p>
            <a:endParaRPr lang="en-US" altLang="en-US" sz="2000" dirty="0">
              <a:solidFill>
                <a:srgbClr val="000099"/>
              </a:solidFill>
              <a:latin typeface="+mn-lt"/>
            </a:endParaRPr>
          </a:p>
          <a:p>
            <a:r>
              <a:rPr lang="en-US" altLang="en-US" sz="2000" dirty="0">
                <a:solidFill>
                  <a:srgbClr val="000099"/>
                </a:solidFill>
                <a:latin typeface="+mn-lt"/>
              </a:rPr>
              <a:t>airplane routing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995230" y="5464672"/>
            <a:ext cx="1952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000099"/>
                </a:solidFill>
                <a:latin typeface="+mn-lt"/>
              </a:rPr>
              <a:t>airplane routing</a:t>
            </a:r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2635250" y="1968501"/>
            <a:ext cx="7042150" cy="3969353"/>
          </a:xfrm>
          <a:custGeom>
            <a:avLst/>
            <a:gdLst>
              <a:gd name="T0" fmla="*/ 0 w 4100"/>
              <a:gd name="T1" fmla="*/ 0 h 2072"/>
              <a:gd name="T2" fmla="*/ 4 w 4100"/>
              <a:gd name="T3" fmla="*/ 1736 h 2072"/>
              <a:gd name="T4" fmla="*/ 804 w 4100"/>
              <a:gd name="T5" fmla="*/ 2064 h 2072"/>
              <a:gd name="T6" fmla="*/ 3468 w 4100"/>
              <a:gd name="T7" fmla="*/ 2072 h 2072"/>
              <a:gd name="T8" fmla="*/ 4100 w 4100"/>
              <a:gd name="T9" fmla="*/ 1736 h 2072"/>
              <a:gd name="T10" fmla="*/ 4100 w 4100"/>
              <a:gd name="T11" fmla="*/ 96 h 20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100"/>
              <a:gd name="T19" fmla="*/ 0 h 2072"/>
              <a:gd name="T20" fmla="*/ 4100 w 4100"/>
              <a:gd name="T21" fmla="*/ 2072 h 20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00" h="2072">
                <a:moveTo>
                  <a:pt x="0" y="0"/>
                </a:moveTo>
                <a:lnTo>
                  <a:pt x="4" y="1736"/>
                </a:lnTo>
                <a:lnTo>
                  <a:pt x="804" y="2064"/>
                </a:lnTo>
                <a:lnTo>
                  <a:pt x="3468" y="2072"/>
                </a:lnTo>
                <a:lnTo>
                  <a:pt x="4100" y="1736"/>
                </a:lnTo>
                <a:lnTo>
                  <a:pt x="4100" y="96"/>
                </a:ln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00400" y="1218168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Departure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2298" y="1218168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Arrival</a:t>
            </a:r>
          </a:p>
        </p:txBody>
      </p:sp>
    </p:spTree>
    <p:extLst>
      <p:ext uri="{BB962C8B-B14F-4D97-AF65-F5344CB8AC3E}">
        <p14:creationId xmlns:p14="http://schemas.microsoft.com/office/powerpoint/2010/main" val="31143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build="allAtOnce" animBg="1"/>
      <p:bldP spid="9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Open Sans Semibold" charset="0"/>
                <a:cs typeface="Open Sans Semibold" charset="0"/>
              </a:rPr>
              <a:t>How OSI Layer Works?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749550"/>
            <a:ext cx="8534400" cy="18192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D1664F2-4DDC-7344-9023-5E851A4ED8D1}"/>
              </a:ext>
            </a:extLst>
          </p:cNvPr>
          <p:cNvSpPr/>
          <p:nvPr/>
        </p:nvSpPr>
        <p:spPr>
          <a:xfrm>
            <a:off x="5105400" y="2057402"/>
            <a:ext cx="2209800" cy="12191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3" action="ppaction://hlinkfile"/>
            <a:extLst>
              <a:ext uri="{FF2B5EF4-FFF2-40B4-BE49-F238E27FC236}">
                <a16:creationId xmlns:a16="http://schemas.microsoft.com/office/drawing/2014/main" xmlns="" id="{715AAD77-F38F-A64D-A58E-C31411ACFF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697" y="5089792"/>
            <a:ext cx="1359206" cy="135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63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Open Sans Semibold" charset="0"/>
                <a:cs typeface="Open Sans Semibold" charset="0"/>
              </a:rPr>
              <a:t>Physical 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algn="just">
              <a:defRPr/>
            </a:pPr>
            <a:r>
              <a:rPr lang="en-US" dirty="0"/>
              <a:t>The physical layer is responsible for </a:t>
            </a:r>
            <a:r>
              <a:rPr lang="en-US" dirty="0">
                <a:solidFill>
                  <a:schemeClr val="accent6"/>
                </a:solidFill>
              </a:rPr>
              <a:t>movements of individual bits </a:t>
            </a:r>
            <a:r>
              <a:rPr lang="en-US" dirty="0"/>
              <a:t>from one hop (node) to the next.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2213" y="1155513"/>
            <a:ext cx="787499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85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Advantages of Computer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IN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60624" y="1136650"/>
            <a:ext cx="3401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IN" sz="2800" dirty="0"/>
              <a:t>Inexpensive System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82" r="-2882"/>
          <a:stretch/>
        </p:blipFill>
        <p:spPr>
          <a:xfrm>
            <a:off x="6248400" y="1653520"/>
            <a:ext cx="3545412" cy="1885621"/>
          </a:xfrm>
          <a:prstGeom prst="parallelogram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14501" y="3667289"/>
            <a:ext cx="454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IN" sz="2800" dirty="0"/>
              <a:t>Instant and Multiple Access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18" y="4207859"/>
            <a:ext cx="2335419" cy="21485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19067" y="1136650"/>
            <a:ext cx="26414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IN" sz="2800" dirty="0">
                <a:latin typeface="+mj-lt"/>
              </a:rPr>
              <a:t>Internet Access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2371" y="1672405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020" y="4177252"/>
            <a:ext cx="2946400" cy="2209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637788" y="3667289"/>
            <a:ext cx="3065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IN" sz="2800" dirty="0">
                <a:latin typeface="+mj-lt"/>
              </a:rPr>
              <a:t>Resource Sharing</a:t>
            </a:r>
          </a:p>
        </p:txBody>
      </p:sp>
    </p:spTree>
    <p:extLst>
      <p:ext uri="{BB962C8B-B14F-4D97-AF65-F5344CB8AC3E}">
        <p14:creationId xmlns:p14="http://schemas.microsoft.com/office/powerpoint/2010/main" val="29050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4AECB2-AB1A-E046-8CD6-B082A01CF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Open Sans Semibold" charset="0"/>
                <a:cs typeface="Open Sans Semibold" charset="0"/>
              </a:rPr>
              <a:t>Physical Layer – </a:t>
            </a:r>
            <a:r>
              <a:rPr lang="en-US" altLang="en-US" dirty="0" err="1">
                <a:ea typeface="Open Sans Semibold" charset="0"/>
                <a:cs typeface="Open Sans Semibold" charset="0"/>
              </a:rPr>
              <a:t>Cont</a:t>
            </a:r>
            <a:r>
              <a:rPr lang="en-US" altLang="en-US" dirty="0">
                <a:ea typeface="Open Sans Semibold" charset="0"/>
                <a:cs typeface="Open Sans Semibold" charset="0"/>
              </a:rPr>
              <a:t>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9997FD-E98A-FC47-A756-0EE086C96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Carries the bit stream over a physical media.</a:t>
            </a:r>
          </a:p>
          <a:p>
            <a:pPr algn="just"/>
            <a:r>
              <a:rPr lang="en-US" dirty="0"/>
              <a:t>Physical Layer is concerned with:</a:t>
            </a:r>
          </a:p>
          <a:p>
            <a:pPr lvl="1" algn="just"/>
            <a:r>
              <a:rPr lang="en-US" dirty="0"/>
              <a:t>Interface and Medium like guided cables</a:t>
            </a:r>
          </a:p>
          <a:p>
            <a:pPr lvl="1" algn="just"/>
            <a:r>
              <a:rPr lang="en-US" dirty="0"/>
              <a:t>Representation of bits </a:t>
            </a:r>
          </a:p>
          <a:p>
            <a:pPr lvl="1" algn="just"/>
            <a:r>
              <a:rPr lang="en-US" dirty="0"/>
              <a:t>Data rate </a:t>
            </a:r>
          </a:p>
          <a:p>
            <a:pPr lvl="1" algn="just"/>
            <a:r>
              <a:rPr lang="en-US" dirty="0"/>
              <a:t>Synchronization of bits</a:t>
            </a:r>
          </a:p>
          <a:p>
            <a:pPr lvl="1" algn="just"/>
            <a:r>
              <a:rPr lang="en-US" dirty="0"/>
              <a:t>Line configuration</a:t>
            </a:r>
          </a:p>
          <a:p>
            <a:pPr lvl="1" algn="just"/>
            <a:r>
              <a:rPr lang="en-US" dirty="0"/>
              <a:t>Physical topology</a:t>
            </a:r>
          </a:p>
          <a:p>
            <a:pPr lvl="1" algn="just"/>
            <a:r>
              <a:rPr lang="en-US" dirty="0"/>
              <a:t>Transmission mode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91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Open Sans Semibold" charset="0"/>
                <a:cs typeface="Open Sans Semibold" charset="0"/>
              </a:rPr>
              <a:t>Data Link 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sz="2775" dirty="0"/>
          </a:p>
          <a:p>
            <a:pPr algn="just">
              <a:defRPr/>
            </a:pPr>
            <a:r>
              <a:rPr lang="en-US" altLang="en-US" dirty="0"/>
              <a:t>The data link layer is responsible for </a:t>
            </a:r>
            <a:r>
              <a:rPr lang="en-US" altLang="en-US" dirty="0">
                <a:solidFill>
                  <a:srgbClr val="C00000"/>
                </a:solidFill>
              </a:rPr>
              <a:t>moving frames </a:t>
            </a:r>
            <a:r>
              <a:rPr lang="en-US" altLang="en-US" dirty="0"/>
              <a:t>from one hop (node) to the next.</a:t>
            </a:r>
            <a:endParaRPr lang="en-IN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2620" y="1138726"/>
            <a:ext cx="7589257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55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6B6E6A-A703-2C47-958F-950CB510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Open Sans Semibold" charset="0"/>
                <a:cs typeface="Open Sans Semibold" charset="0"/>
              </a:rPr>
              <a:t>Data Link Layer – </a:t>
            </a:r>
            <a:r>
              <a:rPr lang="en-US" altLang="en-US" dirty="0" err="1">
                <a:ea typeface="Open Sans Semibold" charset="0"/>
                <a:cs typeface="Open Sans Semibold" charset="0"/>
              </a:rPr>
              <a:t>Cont</a:t>
            </a:r>
            <a:r>
              <a:rPr lang="en-US" altLang="en-US" dirty="0">
                <a:ea typeface="Open Sans Semibold" charset="0"/>
                <a:cs typeface="Open Sans Semibold" charset="0"/>
              </a:rPr>
              <a:t>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B41B54-E709-3242-AAA7-6B626AF51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link layer is concerned with:</a:t>
            </a:r>
          </a:p>
          <a:p>
            <a:pPr lvl="1"/>
            <a:r>
              <a:rPr lang="en-US" dirty="0"/>
              <a:t>Framing – divide bits stream into data unit (frame)</a:t>
            </a:r>
          </a:p>
          <a:p>
            <a:pPr lvl="1"/>
            <a:r>
              <a:rPr lang="en-US" dirty="0"/>
              <a:t>Physical addressing</a:t>
            </a:r>
          </a:p>
          <a:p>
            <a:pPr lvl="1"/>
            <a:r>
              <a:rPr lang="en-US" dirty="0"/>
              <a:t>Flow control – avoid over </a:t>
            </a:r>
            <a:r>
              <a:rPr lang="en-IN" dirty="0"/>
              <a:t>overwhelming </a:t>
            </a:r>
            <a:endParaRPr lang="en-US" dirty="0"/>
          </a:p>
          <a:p>
            <a:pPr lvl="1"/>
            <a:r>
              <a:rPr lang="en-US" dirty="0"/>
              <a:t>Error control – bit loses, retransmission</a:t>
            </a:r>
          </a:p>
          <a:p>
            <a:pPr lvl="1"/>
            <a:r>
              <a:rPr lang="en-US" dirty="0"/>
              <a:t>Access control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1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Open Sans Semibold" charset="0"/>
                <a:cs typeface="Open Sans Semibold" charset="0"/>
              </a:rPr>
              <a:t>Network 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marL="0" indent="0" algn="just">
              <a:buNone/>
              <a:defRPr/>
            </a:pPr>
            <a:endParaRPr lang="en-US" dirty="0"/>
          </a:p>
          <a:p>
            <a:pPr algn="just">
              <a:defRPr/>
            </a:pPr>
            <a:r>
              <a:rPr lang="en-US" dirty="0"/>
              <a:t>The network layer is responsible for the </a:t>
            </a:r>
            <a:r>
              <a:rPr lang="en-US" dirty="0">
                <a:solidFill>
                  <a:srgbClr val="C00000"/>
                </a:solidFill>
              </a:rPr>
              <a:t>delivery of individual packets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from the source host to the destination host.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9310" y="991726"/>
            <a:ext cx="794196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63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9CFC9A-48C3-D549-AD44-485F5A478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Open Sans Semibold" charset="0"/>
                <a:cs typeface="Open Sans Semibold" charset="0"/>
              </a:rPr>
              <a:t>Network Layer – </a:t>
            </a:r>
            <a:r>
              <a:rPr lang="en-US" altLang="en-US" dirty="0" err="1">
                <a:ea typeface="Open Sans Semibold" charset="0"/>
                <a:cs typeface="Open Sans Semibold" charset="0"/>
              </a:rPr>
              <a:t>Cont</a:t>
            </a:r>
            <a:r>
              <a:rPr lang="en-US" altLang="en-US" dirty="0">
                <a:ea typeface="Open Sans Semibold" charset="0"/>
                <a:cs typeface="Open Sans Semibold" charset="0"/>
              </a:rPr>
              <a:t>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4015C-AC9C-9A4D-AA8A-46DCC9B11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In this layer, packet is combined with header and data.</a:t>
            </a:r>
          </a:p>
          <a:p>
            <a:pPr algn="just"/>
            <a:r>
              <a:rPr lang="en-US" dirty="0"/>
              <a:t>In case of data link layer, packet delivers on the </a:t>
            </a:r>
            <a:r>
              <a:rPr lang="en-US" dirty="0">
                <a:solidFill>
                  <a:srgbClr val="C00000"/>
                </a:solidFill>
              </a:rPr>
              <a:t>same network</a:t>
            </a:r>
            <a:r>
              <a:rPr lang="en-US" dirty="0"/>
              <a:t>. </a:t>
            </a:r>
          </a:p>
          <a:p>
            <a:pPr algn="just"/>
            <a:r>
              <a:rPr lang="en-US" dirty="0"/>
              <a:t>If two </a:t>
            </a:r>
            <a:r>
              <a:rPr lang="en-US" dirty="0">
                <a:solidFill>
                  <a:srgbClr val="C00000"/>
                </a:solidFill>
              </a:rPr>
              <a:t>different networks </a:t>
            </a:r>
            <a:r>
              <a:rPr lang="en-US" dirty="0"/>
              <a:t>are connected then packet is concern with network layer.</a:t>
            </a:r>
          </a:p>
          <a:p>
            <a:pPr algn="just"/>
            <a:r>
              <a:rPr lang="en-US" dirty="0"/>
              <a:t>Network layer is concerned with:</a:t>
            </a:r>
          </a:p>
          <a:p>
            <a:pPr lvl="1" algn="just"/>
            <a:r>
              <a:rPr lang="en-US"/>
              <a:t>Logical </a:t>
            </a:r>
            <a:r>
              <a:rPr lang="en-US" dirty="0"/>
              <a:t>addressing e.g. 192.168.1.1 (IP Address)</a:t>
            </a:r>
          </a:p>
          <a:p>
            <a:pPr lvl="1" algn="just"/>
            <a:r>
              <a:rPr lang="en-US" dirty="0"/>
              <a:t>Routing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24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Transport 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altLang="en-US" dirty="0"/>
              <a:t>The transport layer is responsible for the delivery of a message from one process to another.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6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6000" y="909000"/>
            <a:ext cx="756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42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C614A-9767-4843-AD3E-E5A4368BE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Open Sans Semibold" charset="0"/>
                <a:cs typeface="Open Sans Semibold" charset="0"/>
              </a:rPr>
              <a:t>Transport Layer – </a:t>
            </a:r>
            <a:r>
              <a:rPr lang="en-US" altLang="en-US" dirty="0" err="1">
                <a:ea typeface="Open Sans Semibold" charset="0"/>
                <a:cs typeface="Open Sans Semibold" charset="0"/>
              </a:rPr>
              <a:t>Cont</a:t>
            </a:r>
            <a:r>
              <a:rPr lang="en-US" altLang="en-US" dirty="0">
                <a:ea typeface="Open Sans Semibold" charset="0"/>
                <a:cs typeface="Open Sans Semibold" charset="0"/>
              </a:rPr>
              <a:t>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65ECC4-F478-3D49-8C81-54B7AF2A8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layer ensures that the whole message arrives intact and in order.</a:t>
            </a:r>
          </a:p>
          <a:p>
            <a:r>
              <a:rPr lang="en-US" dirty="0"/>
              <a:t>Transport layer is concerned with:</a:t>
            </a:r>
          </a:p>
          <a:p>
            <a:pPr lvl="1"/>
            <a:r>
              <a:rPr lang="en-US" dirty="0"/>
              <a:t>Service-point addressing (port address)</a:t>
            </a:r>
          </a:p>
          <a:p>
            <a:pPr lvl="1"/>
            <a:r>
              <a:rPr lang="en-US" dirty="0"/>
              <a:t>Segmentation and Reassembly </a:t>
            </a:r>
          </a:p>
          <a:p>
            <a:pPr lvl="1"/>
            <a:r>
              <a:rPr lang="en-US" dirty="0"/>
              <a:t>Connection Control</a:t>
            </a:r>
          </a:p>
          <a:p>
            <a:pPr lvl="1"/>
            <a:r>
              <a:rPr lang="en-US" dirty="0"/>
              <a:t>Flow and Error Control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31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Open Sans Semibold" charset="0"/>
                <a:cs typeface="Open Sans Semibold" charset="0"/>
              </a:rPr>
              <a:t>Session 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algn="just">
              <a:defRPr/>
            </a:pPr>
            <a:r>
              <a:rPr lang="en-US" altLang="en-US" dirty="0"/>
              <a:t>The session layer is responsible for </a:t>
            </a:r>
            <a:r>
              <a:rPr lang="en-US" altLang="en-US" dirty="0">
                <a:solidFill>
                  <a:srgbClr val="C00000"/>
                </a:solidFill>
              </a:rPr>
              <a:t>dialog control and synchronization</a:t>
            </a:r>
            <a:r>
              <a:rPr lang="en-US" altLang="en-US" dirty="0"/>
              <a:t>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34243" y="863444"/>
            <a:ext cx="6523513" cy="303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92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420ED1-B1FF-9948-8B7B-687E787C4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Open Sans Semibold" charset="0"/>
                <a:cs typeface="Open Sans Semibold" charset="0"/>
              </a:rPr>
              <a:t>Session Layer – </a:t>
            </a:r>
            <a:r>
              <a:rPr lang="en-US" altLang="en-US" dirty="0" err="1">
                <a:ea typeface="Open Sans Semibold" charset="0"/>
                <a:cs typeface="Open Sans Semibold" charset="0"/>
              </a:rPr>
              <a:t>Cont</a:t>
            </a:r>
            <a:r>
              <a:rPr lang="en-US" altLang="en-US" dirty="0">
                <a:ea typeface="Open Sans Semibold" charset="0"/>
                <a:cs typeface="Open Sans Semibold" charset="0"/>
              </a:rPr>
              <a:t>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6F4DF8-D795-5F49-B8E9-CB3EAEF34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This layer is network dialog controller – establishes, maintains, synchronizes the interaction among computers.</a:t>
            </a:r>
          </a:p>
          <a:p>
            <a:pPr algn="just"/>
            <a:r>
              <a:rPr lang="en-US" dirty="0"/>
              <a:t>Session layer is concerned with:</a:t>
            </a:r>
          </a:p>
          <a:p>
            <a:pPr lvl="1" algn="just"/>
            <a:r>
              <a:rPr lang="en-US" dirty="0"/>
              <a:t>Dialog control</a:t>
            </a:r>
          </a:p>
          <a:p>
            <a:pPr lvl="1" algn="just"/>
            <a:r>
              <a:rPr lang="en-US" dirty="0"/>
              <a:t>Synchronization 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6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Open Sans Semibold" charset="0"/>
                <a:cs typeface="Open Sans Semibold" charset="0"/>
              </a:rPr>
              <a:t>Presentation 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algn="just">
              <a:defRPr/>
            </a:pPr>
            <a:r>
              <a:rPr lang="en-US" altLang="en-US" dirty="0"/>
              <a:t>The presentation layer is responsible for </a:t>
            </a:r>
            <a:r>
              <a:rPr lang="en-US" altLang="en-US" dirty="0">
                <a:solidFill>
                  <a:srgbClr val="C00000"/>
                </a:solidFill>
              </a:rPr>
              <a:t>translation, compression, and encryption</a:t>
            </a:r>
            <a:r>
              <a:rPr lang="en-US" altLang="en-US" dirty="0"/>
              <a:t>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289" y="1335474"/>
            <a:ext cx="7413423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40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/>
              <a:t>Applications of Computer Network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  <a:p>
            <a:endParaRPr lang="en-IN" dirty="0"/>
          </a:p>
        </p:txBody>
      </p:sp>
      <p:sp>
        <p:nvSpPr>
          <p:cNvPr id="5" name="AutoShape 2" descr="Image result for banking and financial services icon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6" descr="Image result for internet business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86582" y="4153760"/>
            <a:ext cx="2640666" cy="17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06" r="17691"/>
          <a:stretch/>
        </p:blipFill>
        <p:spPr bwMode="auto">
          <a:xfrm>
            <a:off x="2606838" y="1610754"/>
            <a:ext cx="2699995" cy="166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058"/>
          <a:stretch/>
        </p:blipFill>
        <p:spPr bwMode="auto">
          <a:xfrm>
            <a:off x="6995773" y="4247286"/>
            <a:ext cx="3101233" cy="15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872" y="1383952"/>
            <a:ext cx="3158816" cy="212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52399" y="6053456"/>
            <a:ext cx="328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&amp; Many More….</a:t>
            </a:r>
            <a:endParaRPr lang="en-IN" sz="2400" b="1" dirty="0">
              <a:solidFill>
                <a:schemeClr val="accent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7866" y="3601842"/>
            <a:ext cx="3361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Business &amp; Finance</a:t>
            </a:r>
            <a:endParaRPr lang="en-IN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686581" y="1014482"/>
            <a:ext cx="254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Email Services</a:t>
            </a:r>
            <a:endParaRPr lang="en-IN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6365170" y="3601842"/>
            <a:ext cx="4339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File &amp; Directory Services</a:t>
            </a:r>
            <a:endParaRPr lang="en-IN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6926872" y="1014482"/>
            <a:ext cx="3006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Teleconferencing 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2890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20" grpId="0"/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B2645-5A5F-364B-B23E-42314C89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Open Sans Semibold" charset="0"/>
                <a:cs typeface="Open Sans Semibold" charset="0"/>
              </a:rPr>
              <a:t>Presentation Layer – </a:t>
            </a:r>
            <a:r>
              <a:rPr lang="en-US" altLang="en-US" dirty="0" err="1">
                <a:ea typeface="Open Sans Semibold" charset="0"/>
                <a:cs typeface="Open Sans Semibold" charset="0"/>
              </a:rPr>
              <a:t>Cont</a:t>
            </a:r>
            <a:r>
              <a:rPr lang="en-US" altLang="en-US" dirty="0">
                <a:ea typeface="Open Sans Semibold" charset="0"/>
                <a:cs typeface="Open Sans Semibold" charset="0"/>
              </a:rPr>
              <a:t>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DE5090-98C8-0044-8EF5-5FE0C53FA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This layer is concerned with the syntax which refers to order in which data is presented and semantics helps in interpreting a particular pattern.</a:t>
            </a:r>
          </a:p>
          <a:p>
            <a:pPr algn="just"/>
            <a:r>
              <a:rPr lang="en-US" dirty="0"/>
              <a:t>Presentation layer is responsible for:</a:t>
            </a:r>
          </a:p>
          <a:p>
            <a:pPr lvl="1" algn="just"/>
            <a:r>
              <a:rPr lang="en-US" dirty="0"/>
              <a:t>Translation</a:t>
            </a:r>
          </a:p>
          <a:p>
            <a:pPr lvl="1" algn="just"/>
            <a:r>
              <a:rPr lang="en-US" dirty="0"/>
              <a:t>Encryption</a:t>
            </a:r>
          </a:p>
          <a:p>
            <a:pPr lvl="1" algn="just"/>
            <a:r>
              <a:rPr lang="en-US" dirty="0"/>
              <a:t>Compression</a:t>
            </a:r>
          </a:p>
        </p:txBody>
      </p:sp>
    </p:spTree>
    <p:extLst>
      <p:ext uri="{BB962C8B-B14F-4D97-AF65-F5344CB8AC3E}">
        <p14:creationId xmlns:p14="http://schemas.microsoft.com/office/powerpoint/2010/main" val="74937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Open Sans Semibold" charset="0"/>
                <a:cs typeface="Open Sans Semibold" charset="0"/>
              </a:rPr>
              <a:t>Application 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altLang="en-US" dirty="0"/>
          </a:p>
          <a:p>
            <a:pPr algn="just">
              <a:defRPr/>
            </a:pPr>
            <a:endParaRPr lang="en-US" altLang="en-US" sz="2100" dirty="0"/>
          </a:p>
          <a:p>
            <a:pPr algn="just">
              <a:defRPr/>
            </a:pPr>
            <a:r>
              <a:rPr lang="en-US" altLang="en-US" dirty="0"/>
              <a:t>The application layer is responsible for </a:t>
            </a:r>
            <a:r>
              <a:rPr lang="en-US" altLang="en-US" dirty="0">
                <a:solidFill>
                  <a:srgbClr val="C00000"/>
                </a:solidFill>
              </a:rPr>
              <a:t>providing services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to the user.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6900" y="863444"/>
            <a:ext cx="6538200" cy="330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92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230BE4-11E1-9241-98C1-1AFA2E8F4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Open Sans Semibold" charset="0"/>
                <a:cs typeface="Open Sans Semibold" charset="0"/>
              </a:rPr>
              <a:t>Application Layer – </a:t>
            </a:r>
            <a:r>
              <a:rPr lang="en-US" altLang="en-US" dirty="0" err="1">
                <a:ea typeface="Open Sans Semibold" charset="0"/>
                <a:cs typeface="Open Sans Semibold" charset="0"/>
              </a:rPr>
              <a:t>Cont</a:t>
            </a:r>
            <a:r>
              <a:rPr lang="en-US" altLang="en-US" dirty="0">
                <a:ea typeface="Open Sans Semibold" charset="0"/>
                <a:cs typeface="Open Sans Semibold" charset="0"/>
              </a:rPr>
              <a:t>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FF1F7F-7EAC-2044-9560-7CBB59BA0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layer provides various services like:</a:t>
            </a:r>
          </a:p>
          <a:p>
            <a:pPr lvl="1"/>
            <a:r>
              <a:rPr lang="en-US" dirty="0"/>
              <a:t>Network virtual terminal</a:t>
            </a:r>
          </a:p>
          <a:p>
            <a:pPr lvl="1"/>
            <a:r>
              <a:rPr lang="en-US" dirty="0"/>
              <a:t>File transfer, access and management</a:t>
            </a:r>
          </a:p>
          <a:p>
            <a:pPr lvl="1"/>
            <a:r>
              <a:rPr lang="en-US" dirty="0"/>
              <a:t>Mail services </a:t>
            </a:r>
          </a:p>
          <a:p>
            <a:pPr lvl="1"/>
            <a:r>
              <a:rPr lang="en-US" dirty="0"/>
              <a:t>Directory services</a:t>
            </a:r>
          </a:p>
        </p:txBody>
      </p:sp>
    </p:spTree>
    <p:extLst>
      <p:ext uri="{BB962C8B-B14F-4D97-AF65-F5344CB8AC3E}">
        <p14:creationId xmlns:p14="http://schemas.microsoft.com/office/powerpoint/2010/main" val="374404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Open Sans Semibold" charset="0"/>
                <a:cs typeface="Open Sans Semibold" charset="0"/>
              </a:rPr>
              <a:t>Summary – OSI Layer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17C571-0A23-FD42-96A4-0CA066A68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991100" y="1524000"/>
            <a:ext cx="2209800" cy="457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Application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979857" y="2134849"/>
            <a:ext cx="22098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Presentation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79857" y="2745698"/>
            <a:ext cx="2209800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Session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79857" y="3394022"/>
            <a:ext cx="22098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Transport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79857" y="4042346"/>
            <a:ext cx="2209800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Network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991100" y="4690670"/>
            <a:ext cx="2209800" cy="457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Data link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91100" y="5345238"/>
            <a:ext cx="2209800" cy="457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Physical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397646" y="1131491"/>
            <a:ext cx="2362200" cy="905655"/>
          </a:xfrm>
          <a:prstGeom prst="wedgeRoundRectCallout">
            <a:avLst>
              <a:gd name="adj1" fmla="val -58185"/>
              <a:gd name="adj2" fmla="val 1517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To allow access to network resource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209800" y="1729537"/>
            <a:ext cx="2537085" cy="785019"/>
          </a:xfrm>
          <a:prstGeom prst="wedgeRoundRectCallout">
            <a:avLst>
              <a:gd name="adj1" fmla="val 58354"/>
              <a:gd name="adj2" fmla="val 34271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To translate, encrypt and compress data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905002" y="2878736"/>
            <a:ext cx="2841883" cy="1030573"/>
          </a:xfrm>
          <a:prstGeom prst="wedgeRoundRectCallout">
            <a:avLst>
              <a:gd name="adj1" fmla="val 58354"/>
              <a:gd name="adj2" fmla="val 3427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To provide reliable process-to-process message delivery and error recovery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7386403" y="2418638"/>
            <a:ext cx="2519597" cy="785019"/>
          </a:xfrm>
          <a:prstGeom prst="wedgeRoundRectCallout">
            <a:avLst>
              <a:gd name="adj1" fmla="val -58185"/>
              <a:gd name="adj2" fmla="val 1517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To establish, manage and terminate sessions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386402" y="3585148"/>
            <a:ext cx="2748198" cy="1046545"/>
          </a:xfrm>
          <a:prstGeom prst="wedgeRoundRectCallout">
            <a:avLst>
              <a:gd name="adj1" fmla="val -58185"/>
              <a:gd name="adj2" fmla="val 15176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To move packets from source to destination; To provide internetworking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7416382" y="5019564"/>
            <a:ext cx="2718218" cy="1152637"/>
          </a:xfrm>
          <a:prstGeom prst="wedgeRoundRectCallout">
            <a:avLst>
              <a:gd name="adj1" fmla="val -58185"/>
              <a:gd name="adj2" fmla="val -8233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To transmit bits over a medium; To provide mechanical &amp; electrical specification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2261017" y="4362852"/>
            <a:ext cx="2537085" cy="982387"/>
          </a:xfrm>
          <a:prstGeom prst="wedgeRoundRectCallout">
            <a:avLst>
              <a:gd name="adj1" fmla="val 58354"/>
              <a:gd name="adj2" fmla="val -428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To organize bits into frames; To provide hop-to-hop delivery</a:t>
            </a:r>
          </a:p>
        </p:txBody>
      </p:sp>
    </p:spTree>
    <p:extLst>
      <p:ext uri="{BB962C8B-B14F-4D97-AF65-F5344CB8AC3E}">
        <p14:creationId xmlns:p14="http://schemas.microsoft.com/office/powerpoint/2010/main" val="176084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altLang="en-US" sz="3600" dirty="0">
                <a:ea typeface="Times New Roman" charset="0"/>
                <a:cs typeface="Times New Roman" charset="0"/>
              </a:rPr>
              <a:t>TCP/IP Reference Model </a:t>
            </a:r>
            <a:br>
              <a:rPr lang="en-IN" altLang="en-US" sz="3600" dirty="0">
                <a:ea typeface="Times New Roman" charset="0"/>
                <a:cs typeface="Times New Roman" charset="0"/>
              </a:rPr>
            </a:br>
            <a:r>
              <a:rPr lang="en-IN" altLang="en-US" sz="1800" dirty="0">
                <a:ea typeface="Times New Roman" charset="0"/>
                <a:cs typeface="Times New Roman" charset="0"/>
              </a:rPr>
              <a:t>(Transmission Control Protocol/Internet Protocol)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848" indent="-342848" algn="just">
              <a:defRPr/>
            </a:pPr>
            <a:r>
              <a:rPr lang="en-IN" dirty="0"/>
              <a:t>It was originally defined as having </a:t>
            </a:r>
            <a:r>
              <a:rPr lang="en-IN" dirty="0">
                <a:solidFill>
                  <a:srgbClr val="C00000"/>
                </a:solidFill>
              </a:rPr>
              <a:t>five </a:t>
            </a:r>
            <a:r>
              <a:rPr lang="en-IN" dirty="0"/>
              <a:t>layers: </a:t>
            </a:r>
          </a:p>
          <a:p>
            <a:pPr marL="342848" indent="-342848" algn="just">
              <a:defRPr/>
            </a:pPr>
            <a:r>
              <a:rPr lang="en-IN" dirty="0"/>
              <a:t>TCP/IP is a </a:t>
            </a:r>
            <a:r>
              <a:rPr lang="en-IN" dirty="0">
                <a:solidFill>
                  <a:srgbClr val="C00000"/>
                </a:solidFill>
              </a:rPr>
              <a:t>set of protocols </a:t>
            </a:r>
            <a:r>
              <a:rPr lang="en-IN" dirty="0"/>
              <a:t>developed to allow cooperating computers to share resources across the network.</a:t>
            </a:r>
          </a:p>
          <a:p>
            <a:pPr marL="785759" lvl="1" indent="-342848" algn="just">
              <a:buFont typeface="+mj-lt"/>
              <a:buAutoNum type="arabicPeriod"/>
              <a:defRPr/>
            </a:pPr>
            <a:r>
              <a:rPr lang="en-IN" dirty="0"/>
              <a:t>Application Layer</a:t>
            </a:r>
          </a:p>
          <a:p>
            <a:pPr marL="785759" lvl="1" indent="-342848" algn="just">
              <a:buFont typeface="+mj-lt"/>
              <a:buAutoNum type="arabicPeriod"/>
              <a:defRPr/>
            </a:pPr>
            <a:r>
              <a:rPr lang="en-IN" dirty="0"/>
              <a:t>Transport Layer</a:t>
            </a:r>
          </a:p>
          <a:p>
            <a:pPr marL="785759" lvl="1" indent="-342848" algn="just">
              <a:buFont typeface="+mj-lt"/>
              <a:buAutoNum type="arabicPeriod"/>
              <a:defRPr/>
            </a:pPr>
            <a:r>
              <a:rPr lang="en-IN" dirty="0"/>
              <a:t>Network Layer</a:t>
            </a:r>
          </a:p>
          <a:p>
            <a:pPr marL="785759" lvl="1" indent="-342848" algn="just">
              <a:buFont typeface="+mj-lt"/>
              <a:buAutoNum type="arabicPeriod"/>
              <a:defRPr/>
            </a:pPr>
            <a:r>
              <a:rPr lang="en-IN" dirty="0"/>
              <a:t>Data Link Layer</a:t>
            </a:r>
          </a:p>
          <a:p>
            <a:pPr marL="785759" lvl="1" indent="-342848" algn="just">
              <a:buFont typeface="+mj-lt"/>
              <a:buAutoNum type="arabicPeriod"/>
              <a:defRPr/>
            </a:pPr>
            <a:r>
              <a:rPr lang="en-IN" dirty="0"/>
              <a:t>Physical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3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Open Sans Semibold" charset="0"/>
                <a:cs typeface="Open Sans Semibold" charset="0"/>
              </a:rPr>
              <a:t>TCP/IP Model Architecture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4C96610-ECC2-F145-8F40-E5ABC2D31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575" y="1371601"/>
            <a:ext cx="6292850" cy="48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048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AB85B5-4926-224C-937F-4B8FF263B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7DB6C9-3FD6-4E40-954B-1BBFA5F5B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he logical mapping between OSI basic reference model and the TCP/IP stack.  | Download Scientific Diagram">
            <a:extLst>
              <a:ext uri="{FF2B5EF4-FFF2-40B4-BE49-F238E27FC236}">
                <a16:creationId xmlns:a16="http://schemas.microsoft.com/office/drawing/2014/main" xmlns="" id="{1A0E2D57-605B-BF47-8E98-F16665033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00" y="850900"/>
            <a:ext cx="1079500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2296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 - OSI Model and TCP/IP Protocol Layers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4595839"/>
              </p:ext>
            </p:extLst>
          </p:nvPr>
        </p:nvGraphicFramePr>
        <p:xfrm>
          <a:off x="2769494" y="862881"/>
          <a:ext cx="9144000" cy="822960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baseline="0" dirty="0">
                          <a:solidFill>
                            <a:schemeClr val="tx1"/>
                          </a:solidFill>
                        </a:rPr>
                        <a:t>OSI</a:t>
                      </a:r>
                    </a:p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baseline="0" dirty="0">
                          <a:solidFill>
                            <a:schemeClr val="tx1"/>
                          </a:solidFill>
                        </a:rPr>
                        <a:t>(Open System Interconnection)</a:t>
                      </a:r>
                    </a:p>
                  </a:txBody>
                  <a:tcPr marL="43009" marR="43009" marT="21505" marB="2150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baseline="0" dirty="0">
                          <a:solidFill>
                            <a:schemeClr val="bg1"/>
                          </a:solidFill>
                        </a:rPr>
                        <a:t>TCP/IP </a:t>
                      </a:r>
                    </a:p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kern="1200" baseline="0" dirty="0">
                          <a:solidFill>
                            <a:schemeClr val="bg1"/>
                          </a:solidFill>
                        </a:rPr>
                        <a:t>(Transmission Control Protocol/ Internet Protocol)</a:t>
                      </a:r>
                    </a:p>
                  </a:txBody>
                  <a:tcPr marL="43009" marR="43009" marT="21505" marB="2150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806157"/>
              </p:ext>
            </p:extLst>
          </p:nvPr>
        </p:nvGraphicFramePr>
        <p:xfrm>
          <a:off x="2769494" y="1859507"/>
          <a:ext cx="9144000" cy="51453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4536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It has 7 layers</a:t>
                      </a:r>
                    </a:p>
                  </a:txBody>
                  <a:tcPr marL="43009" marR="43009" marT="21505" marB="2150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It has 5 layers</a:t>
                      </a:r>
                    </a:p>
                  </a:txBody>
                  <a:tcPr marL="43009" marR="43009" marT="21505" marB="2150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724920"/>
              </p:ext>
            </p:extLst>
          </p:nvPr>
        </p:nvGraphicFramePr>
        <p:xfrm>
          <a:off x="2769494" y="2547709"/>
          <a:ext cx="9144000" cy="82296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OSI provides layer functioning and also defines functions of all the layers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TCP/IP model is more based on protocols and protocols are not flexible with other layers</a:t>
                      </a: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166187"/>
              </p:ext>
            </p:extLst>
          </p:nvPr>
        </p:nvGraphicFramePr>
        <p:xfrm>
          <a:off x="2769494" y="3544335"/>
          <a:ext cx="9144000" cy="42824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8246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Follows horizontal approach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</a:rPr>
                        <a:t>Follows vertical approach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987259"/>
              </p:ext>
            </p:extLst>
          </p:nvPr>
        </p:nvGraphicFramePr>
        <p:xfrm>
          <a:off x="2769494" y="4146247"/>
          <a:ext cx="9144000" cy="76044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0445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OSI model has a separate presentation layer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TCP/IP doesn’t have a separate presentation layer</a:t>
                      </a: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067641"/>
              </p:ext>
            </p:extLst>
          </p:nvPr>
        </p:nvGraphicFramePr>
        <p:xfrm>
          <a:off x="2769494" y="5080357"/>
          <a:ext cx="9144000" cy="57919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9196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OSI model has a problem of fitting the protocols in the model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en-US" sz="20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TCP/IP model does not fit any protocol</a:t>
                      </a: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2" name="AutoShape 2" descr="Big Data Analytics for Security Intelligen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5575" y="862881"/>
            <a:ext cx="247679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OSI Model</a:t>
            </a:r>
          </a:p>
          <a:p>
            <a:pPr algn="ctr"/>
            <a:r>
              <a:rPr lang="en-US" sz="2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</a:t>
            </a:r>
          </a:p>
          <a:p>
            <a:pPr algn="ctr"/>
            <a:r>
              <a:rPr lang="en-US" sz="2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TCP/IP Protocol Layer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1026" name="Picture 2" descr="Layers Icon | Small &amp;amp; Flat Iconset | paomedia">
            <a:extLst>
              <a:ext uri="{FF2B5EF4-FFF2-40B4-BE49-F238E27FC236}">
                <a16:creationId xmlns:a16="http://schemas.microsoft.com/office/drawing/2014/main" xmlns="" id="{C20E76EB-5881-0F44-AC1D-3DA008A80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148" y="3821612"/>
            <a:ext cx="1777644" cy="177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eck, list, protocol icon - Download on Iconfinder">
            <a:extLst>
              <a:ext uri="{FF2B5EF4-FFF2-40B4-BE49-F238E27FC236}">
                <a16:creationId xmlns:a16="http://schemas.microsoft.com/office/drawing/2014/main" xmlns="" id="{DFCB9C48-E74C-7D4F-BFD0-39E2A2F7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2901" y="4569661"/>
            <a:ext cx="1089891" cy="108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65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Majors between OSI Model and TCP/IP Protocol Layers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4513455"/>
              </p:ext>
            </p:extLst>
          </p:nvPr>
        </p:nvGraphicFramePr>
        <p:xfrm>
          <a:off x="2700929" y="862881"/>
          <a:ext cx="9144000" cy="822960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baseline="0" dirty="0">
                          <a:solidFill>
                            <a:schemeClr val="tx1"/>
                          </a:solidFill>
                        </a:rPr>
                        <a:t>OSI</a:t>
                      </a:r>
                    </a:p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baseline="0" dirty="0">
                          <a:solidFill>
                            <a:schemeClr val="tx1"/>
                          </a:solidFill>
                        </a:rPr>
                        <a:t>(Open System Interconnection)</a:t>
                      </a:r>
                    </a:p>
                  </a:txBody>
                  <a:tcPr marL="43009" marR="43009" marT="21505" marB="2150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baseline="0" dirty="0">
                          <a:solidFill>
                            <a:schemeClr val="bg1"/>
                          </a:solidFill>
                        </a:rPr>
                        <a:t>TCP/IP </a:t>
                      </a:r>
                    </a:p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kern="1200" baseline="0" dirty="0">
                          <a:solidFill>
                            <a:schemeClr val="bg1"/>
                          </a:solidFill>
                        </a:rPr>
                        <a:t>(Transmission Control Protocol/ Internet Protocol)</a:t>
                      </a:r>
                    </a:p>
                  </a:txBody>
                  <a:tcPr marL="43009" marR="43009" marT="21505" marB="2150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256725"/>
              </p:ext>
            </p:extLst>
          </p:nvPr>
        </p:nvGraphicFramePr>
        <p:xfrm>
          <a:off x="2700929" y="1844419"/>
          <a:ext cx="9144000" cy="82296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Network layer of OSI model provide both connection oriented and connectionless service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The Network layer in TCP/IP model provides connectionless service</a:t>
                      </a: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658020"/>
              </p:ext>
            </p:extLst>
          </p:nvPr>
        </p:nvGraphicFramePr>
        <p:xfrm>
          <a:off x="2700929" y="2825957"/>
          <a:ext cx="9144000" cy="82296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OSI provides layer functioning and also defines functions of all the layers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TCP/IP model is more based on protocols and protocols are not flexible with other layers</a:t>
                      </a: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801801"/>
              </p:ext>
            </p:extLst>
          </p:nvPr>
        </p:nvGraphicFramePr>
        <p:xfrm>
          <a:off x="2700929" y="3807495"/>
          <a:ext cx="9144000" cy="54864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8246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Protocols are hidden in OSI model and are easily replaced as the technology changes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 TCP/IP, replacing protocol is not easy</a:t>
                      </a: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985"/>
              </p:ext>
            </p:extLst>
          </p:nvPr>
        </p:nvGraphicFramePr>
        <p:xfrm>
          <a:off x="2700929" y="4514713"/>
          <a:ext cx="9144000" cy="82296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OSI model defines services, interfaces and protocols very clearly and makes clear distinction between them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 TCP/IP, it is not clearly separated its services, interfaces and protocols</a:t>
                      </a: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022379"/>
              </p:ext>
            </p:extLst>
          </p:nvPr>
        </p:nvGraphicFramePr>
        <p:xfrm>
          <a:off x="2700929" y="5496250"/>
          <a:ext cx="9144000" cy="82296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 OSI model the transport layer guarantees the delivery of packets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800" b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 TCP/IP model the transport layer does not guarantees delivery of packets</a:t>
                      </a: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2" name="AutoShape 2" descr="Big Data Analytics for Security Intelligen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5575" y="862881"/>
            <a:ext cx="247679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OSI Model</a:t>
            </a:r>
          </a:p>
          <a:p>
            <a:pPr algn="ctr"/>
            <a:r>
              <a:rPr lang="en-US" sz="2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</a:t>
            </a:r>
          </a:p>
          <a:p>
            <a:pPr algn="ctr"/>
            <a:r>
              <a:rPr lang="en-US" sz="2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TCP/IP Protocol Layer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1026" name="Picture 2" descr="Layers Icon | Small &amp;amp; Flat Iconset | paomedia">
            <a:extLst>
              <a:ext uri="{FF2B5EF4-FFF2-40B4-BE49-F238E27FC236}">
                <a16:creationId xmlns:a16="http://schemas.microsoft.com/office/drawing/2014/main" xmlns="" id="{C20E76EB-5881-0F44-AC1D-3DA008A80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148" y="3821612"/>
            <a:ext cx="1777644" cy="177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eck, list, protocol icon - Download on Iconfinder">
            <a:extLst>
              <a:ext uri="{FF2B5EF4-FFF2-40B4-BE49-F238E27FC236}">
                <a16:creationId xmlns:a16="http://schemas.microsoft.com/office/drawing/2014/main" xmlns="" id="{DFCB9C48-E74C-7D4F-BFD0-39E2A2F7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2901" y="4569661"/>
            <a:ext cx="1089891" cy="108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90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Layers: Summary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133" y="863600"/>
            <a:ext cx="7729735" cy="5591175"/>
          </a:xfrm>
        </p:spPr>
      </p:pic>
    </p:spTree>
    <p:extLst>
      <p:ext uri="{BB962C8B-B14F-4D97-AF65-F5344CB8AC3E}">
        <p14:creationId xmlns:p14="http://schemas.microsoft.com/office/powerpoint/2010/main" val="1617599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Types of Computer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Computer networks can be categories by their </a:t>
            </a:r>
            <a:r>
              <a:rPr lang="en-US" dirty="0">
                <a:solidFill>
                  <a:schemeClr val="accent6"/>
                </a:solidFill>
              </a:rPr>
              <a:t>size</a:t>
            </a:r>
            <a:r>
              <a:rPr lang="en-US" dirty="0"/>
              <a:t> as well as their </a:t>
            </a:r>
            <a:r>
              <a:rPr lang="en-US" dirty="0">
                <a:solidFill>
                  <a:schemeClr val="accent6"/>
                </a:solidFill>
              </a:rPr>
              <a:t>purpose</a:t>
            </a:r>
            <a:r>
              <a:rPr lang="en-US" dirty="0"/>
              <a:t>.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chemeClr val="accent6"/>
                </a:solidFill>
              </a:rPr>
              <a:t>size</a:t>
            </a:r>
            <a:r>
              <a:rPr lang="en-US" dirty="0"/>
              <a:t> of a network can be expressed by the </a:t>
            </a:r>
            <a:r>
              <a:rPr lang="en-US" dirty="0">
                <a:solidFill>
                  <a:schemeClr val="accent6"/>
                </a:solidFill>
              </a:rPr>
              <a:t>geographic area</a:t>
            </a:r>
            <a:r>
              <a:rPr lang="en-US" dirty="0"/>
              <a:t>.</a:t>
            </a:r>
          </a:p>
          <a:p>
            <a:r>
              <a:rPr lang="en-US" dirty="0"/>
              <a:t>Some of the different networks based on </a:t>
            </a:r>
            <a:r>
              <a:rPr lang="en-US" dirty="0">
                <a:solidFill>
                  <a:schemeClr val="accent6"/>
                </a:solidFill>
              </a:rPr>
              <a:t>size</a:t>
            </a:r>
            <a:r>
              <a:rPr lang="en-US" dirty="0"/>
              <a:t> are: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97754451"/>
              </p:ext>
            </p:extLst>
          </p:nvPr>
        </p:nvGraphicFramePr>
        <p:xfrm>
          <a:off x="1854579" y="1748691"/>
          <a:ext cx="8128000" cy="4405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633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Delay, Loss &amp; Throughput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b="1" dirty="0"/>
              <a:t>Delay</a:t>
            </a:r>
            <a:endParaRPr lang="en-US" b="1" dirty="0"/>
          </a:p>
          <a:p>
            <a:pPr lvl="1" algn="just"/>
            <a:r>
              <a:rPr lang="en-IN" sz="2200" dirty="0"/>
              <a:t>As a packet travels from one node (host or router) to the subsequent node (host or router) along this path, the packet suffers from </a:t>
            </a:r>
            <a:r>
              <a:rPr lang="en-IN" sz="2200" dirty="0">
                <a:solidFill>
                  <a:srgbClr val="C00000"/>
                </a:solidFill>
              </a:rPr>
              <a:t>several types of delays</a:t>
            </a:r>
            <a:r>
              <a:rPr lang="en-IN" sz="2200" dirty="0"/>
              <a:t> at each node along the path.</a:t>
            </a:r>
          </a:p>
          <a:p>
            <a:pPr marL="0" indent="0" algn="ctr">
              <a:buNone/>
            </a:pPr>
            <a:endParaRPr lang="en-IN" sz="2000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600" dirty="0"/>
              <a:t>Where</a:t>
            </a:r>
          </a:p>
          <a:p>
            <a:pPr lvl="1"/>
            <a:endParaRPr lang="en-US" b="1" dirty="0"/>
          </a:p>
          <a:p>
            <a:pPr lvl="1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057400" y="2656686"/>
            <a:ext cx="8077200" cy="1000915"/>
            <a:chOff x="533400" y="2656685"/>
            <a:chExt cx="8077200" cy="1000915"/>
          </a:xfrm>
        </p:grpSpPr>
        <p:sp>
          <p:nvSpPr>
            <p:cNvPr id="4" name="Rounded Rectangle 3"/>
            <p:cNvSpPr/>
            <p:nvPr/>
          </p:nvSpPr>
          <p:spPr>
            <a:xfrm>
              <a:off x="1066800" y="2667000"/>
              <a:ext cx="6934200" cy="7620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3400" y="2656685"/>
              <a:ext cx="8077200" cy="100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14000"/>
                </a:lnSpc>
                <a:spcBef>
                  <a:spcPct val="20000"/>
                </a:spcBef>
              </a:pPr>
              <a:r>
                <a:rPr lang="en-IN" sz="3600" b="1" dirty="0" err="1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IN" sz="3600" b="1" baseline="-25000" dirty="0" err="1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nodal</a:t>
              </a:r>
              <a:r>
                <a:rPr lang="en-IN" sz="3600" b="1" baseline="-25000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N" sz="3600" b="1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=  </a:t>
              </a:r>
              <a:r>
                <a:rPr lang="en-IN" sz="3600" b="1" dirty="0" err="1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IN" sz="3600" b="1" baseline="-25000" dirty="0" err="1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proc</a:t>
              </a:r>
              <a:r>
                <a:rPr lang="en-IN" sz="3600" b="1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IN" sz="3600" b="1" dirty="0" err="1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IN" sz="3600" b="1" baseline="-25000" dirty="0" err="1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queue</a:t>
              </a:r>
              <a:r>
                <a:rPr lang="en-IN" sz="3600" b="1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IN" sz="3600" b="1" dirty="0" err="1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IN" sz="3600" b="1" baseline="-25000" dirty="0" err="1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tran</a:t>
              </a:r>
              <a:r>
                <a:rPr lang="en-IN" sz="3600" b="1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IN" sz="3600" b="1" dirty="0" err="1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IN" sz="3600" b="1" baseline="-25000" dirty="0" err="1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prop</a:t>
              </a:r>
              <a:endParaRPr lang="en-IN" sz="3600" b="1" baseline="-250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/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590800" y="4114800"/>
          <a:ext cx="5904230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50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2400" dirty="0" err="1"/>
                        <a:t>d</a:t>
                      </a:r>
                      <a:r>
                        <a:rPr lang="en-IN" sz="2400" baseline="-25000" dirty="0" err="1"/>
                        <a:t>nodal</a:t>
                      </a:r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/>
                        <a:t>Total Delay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dirty="0" err="1"/>
                        <a:t>d</a:t>
                      </a:r>
                      <a:r>
                        <a:rPr lang="en-IN" sz="2400" baseline="-25000" dirty="0" err="1"/>
                        <a:t>proc</a:t>
                      </a:r>
                      <a:r>
                        <a:rPr lang="en-IN" sz="2400" dirty="0"/>
                        <a:t> </a:t>
                      </a:r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/>
                        <a:t>Processing Delay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dirty="0" err="1"/>
                        <a:t>d</a:t>
                      </a:r>
                      <a:r>
                        <a:rPr lang="en-IN" sz="2400" baseline="-25000" dirty="0" err="1"/>
                        <a:t>queue</a:t>
                      </a:r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/>
                        <a:t>Queuing Delay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dirty="0" err="1"/>
                        <a:t>d</a:t>
                      </a:r>
                      <a:r>
                        <a:rPr lang="en-IN" sz="2400" baseline="-25000" dirty="0" err="1"/>
                        <a:t>tran</a:t>
                      </a:r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/>
                        <a:t>Transmission Delay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dirty="0" err="1"/>
                        <a:t>d</a:t>
                      </a:r>
                      <a:r>
                        <a:rPr lang="en-IN" sz="2400" baseline="-25000" dirty="0" err="1"/>
                        <a:t>prop</a:t>
                      </a:r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=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/>
                        <a:t>Propagation Delay</a:t>
                      </a:r>
                      <a:endParaRPr lang="en-IN" sz="2400" baseline="-25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47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 – </a:t>
            </a:r>
            <a:r>
              <a:rPr lang="en-US" dirty="0" err="1"/>
              <a:t>Cont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Processing Delay (</a:t>
            </a:r>
            <a:r>
              <a:rPr lang="en-US" dirty="0" err="1"/>
              <a:t>d</a:t>
            </a:r>
            <a:r>
              <a:rPr lang="en-US" baseline="-25000" dirty="0" err="1"/>
              <a:t>proc</a:t>
            </a:r>
            <a:r>
              <a:rPr lang="en-US" dirty="0"/>
              <a:t>)</a:t>
            </a:r>
          </a:p>
          <a:p>
            <a:pPr lvl="1" algn="just"/>
            <a:r>
              <a:rPr lang="en-US" dirty="0"/>
              <a:t>The time required to </a:t>
            </a:r>
            <a:r>
              <a:rPr lang="en-US" dirty="0">
                <a:solidFill>
                  <a:srgbClr val="C00000"/>
                </a:solidFill>
              </a:rPr>
              <a:t>examine</a:t>
            </a:r>
            <a:r>
              <a:rPr lang="en-US" dirty="0"/>
              <a:t> the packets header and </a:t>
            </a:r>
            <a:r>
              <a:rPr lang="en-US" dirty="0">
                <a:solidFill>
                  <a:srgbClr val="C00000"/>
                </a:solidFill>
              </a:rPr>
              <a:t>determine</a:t>
            </a:r>
            <a:r>
              <a:rPr lang="en-US" dirty="0"/>
              <a:t> where to </a:t>
            </a:r>
            <a:r>
              <a:rPr lang="en-US" dirty="0">
                <a:solidFill>
                  <a:srgbClr val="C00000"/>
                </a:solidFill>
              </a:rPr>
              <a:t>direct</a:t>
            </a:r>
            <a:r>
              <a:rPr lang="en-US" dirty="0"/>
              <a:t> the packet.</a:t>
            </a:r>
          </a:p>
          <a:p>
            <a:pPr lvl="1"/>
            <a:r>
              <a:rPr lang="en-US" dirty="0"/>
              <a:t>To check bit level error</a:t>
            </a:r>
          </a:p>
          <a:p>
            <a:pPr lvl="1"/>
            <a:r>
              <a:rPr lang="en-US" dirty="0"/>
              <a:t>Determine output link</a:t>
            </a:r>
          </a:p>
          <a:p>
            <a:pPr lvl="1"/>
            <a:r>
              <a:rPr lang="en-US" dirty="0"/>
              <a:t>Delay in terms of microseconds</a:t>
            </a:r>
          </a:p>
          <a:p>
            <a:pPr lvl="1"/>
            <a:endParaRPr lang="en-US" sz="28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3606" y="3657600"/>
            <a:ext cx="9154394" cy="2667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72000" y="5562600"/>
            <a:ext cx="1066800" cy="4572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9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657600"/>
            <a:ext cx="9154394" cy="266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 – </a:t>
            </a:r>
            <a:r>
              <a:rPr lang="en-US" dirty="0" err="1"/>
              <a:t>Cont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Queuing Delay (</a:t>
            </a:r>
            <a:r>
              <a:rPr lang="en-US" dirty="0" err="1"/>
              <a:t>d</a:t>
            </a:r>
            <a:r>
              <a:rPr lang="en-US" baseline="-25000" dirty="0" err="1"/>
              <a:t>queue</a:t>
            </a:r>
            <a:r>
              <a:rPr lang="en-US" dirty="0"/>
              <a:t>)</a:t>
            </a:r>
          </a:p>
          <a:p>
            <a:pPr lvl="1" algn="just"/>
            <a:r>
              <a:rPr lang="en-US" dirty="0"/>
              <a:t>A time to </a:t>
            </a:r>
            <a:r>
              <a:rPr lang="en-US" dirty="0">
                <a:solidFill>
                  <a:srgbClr val="C00000"/>
                </a:solidFill>
              </a:rPr>
              <a:t>wait</a:t>
            </a:r>
            <a:r>
              <a:rPr lang="en-US" dirty="0"/>
              <a:t> at output link for transmission.</a:t>
            </a:r>
          </a:p>
          <a:p>
            <a:pPr lvl="1" algn="just"/>
            <a:r>
              <a:rPr lang="en-US" dirty="0"/>
              <a:t>Depends on </a:t>
            </a:r>
            <a:r>
              <a:rPr lang="en-US" dirty="0">
                <a:solidFill>
                  <a:srgbClr val="C00000"/>
                </a:solidFill>
              </a:rPr>
              <a:t>congestion</a:t>
            </a:r>
            <a:r>
              <a:rPr lang="en-US" dirty="0"/>
              <a:t> level of router.</a:t>
            </a:r>
          </a:p>
          <a:p>
            <a:pPr lvl="1" algn="just"/>
            <a:r>
              <a:rPr lang="en-US" dirty="0"/>
              <a:t>If queue is empty, then delay will be </a:t>
            </a:r>
            <a:r>
              <a:rPr lang="en-US" dirty="0">
                <a:solidFill>
                  <a:srgbClr val="C00000"/>
                </a:solidFill>
              </a:rPr>
              <a:t>zero</a:t>
            </a:r>
            <a:r>
              <a:rPr lang="en-US" dirty="0"/>
              <a:t>.</a:t>
            </a:r>
          </a:p>
          <a:p>
            <a:pPr lvl="1" algn="just"/>
            <a:r>
              <a:rPr lang="en-US" dirty="0"/>
              <a:t>If queue is full (heavy traffic) then delay will be </a:t>
            </a:r>
            <a:r>
              <a:rPr lang="en-US" dirty="0">
                <a:solidFill>
                  <a:srgbClr val="C00000"/>
                </a:solidFill>
              </a:rPr>
              <a:t>long</a:t>
            </a:r>
            <a:r>
              <a:rPr lang="en-US" dirty="0"/>
              <a:t>.</a:t>
            </a:r>
          </a:p>
          <a:p>
            <a:pPr lvl="1" algn="just"/>
            <a:r>
              <a:rPr lang="en-US" dirty="0"/>
              <a:t>Delay in terms of microsecond to millisecond.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715000" y="5562600"/>
            <a:ext cx="1152000" cy="762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5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400" y="2971800"/>
            <a:ext cx="8953500" cy="266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 – </a:t>
            </a:r>
            <a:r>
              <a:rPr lang="en-US" dirty="0" err="1"/>
              <a:t>Cont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Transmission Delay (</a:t>
            </a:r>
            <a:r>
              <a:rPr lang="en-US" dirty="0" err="1"/>
              <a:t>d</a:t>
            </a:r>
            <a:r>
              <a:rPr lang="en-US" baseline="-25000" dirty="0" err="1"/>
              <a:t>tran</a:t>
            </a:r>
            <a:r>
              <a:rPr lang="en-US" dirty="0"/>
              <a:t> = L/R)</a:t>
            </a:r>
          </a:p>
          <a:p>
            <a:pPr lvl="1" algn="just"/>
            <a:r>
              <a:rPr lang="en-US" dirty="0"/>
              <a:t>An amount of time required for the router to transmit the packet.</a:t>
            </a:r>
          </a:p>
          <a:p>
            <a:pPr lvl="1" algn="just"/>
            <a:r>
              <a:rPr lang="en-US" dirty="0"/>
              <a:t>It is depending on </a:t>
            </a:r>
            <a:r>
              <a:rPr lang="en-US" dirty="0">
                <a:solidFill>
                  <a:srgbClr val="C00000"/>
                </a:solidFill>
              </a:rPr>
              <a:t>packet length(L)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transmission rate(R) </a:t>
            </a:r>
            <a:r>
              <a:rPr lang="en-US" dirty="0"/>
              <a:t>of link.</a:t>
            </a:r>
          </a:p>
          <a:p>
            <a:pPr marL="457200" lvl="1" indent="0">
              <a:buNone/>
            </a:pP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6781800" y="4845570"/>
            <a:ext cx="1219200" cy="304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0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0" y="3657600"/>
            <a:ext cx="8953500" cy="266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 – </a:t>
            </a:r>
            <a:r>
              <a:rPr lang="en-US" dirty="0" err="1"/>
              <a:t>Cont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Propagation Delay (</a:t>
            </a:r>
            <a:r>
              <a:rPr lang="en-US" dirty="0" err="1"/>
              <a:t>d</a:t>
            </a:r>
            <a:r>
              <a:rPr lang="en-US" baseline="-25000" dirty="0" err="1"/>
              <a:t>prop</a:t>
            </a:r>
            <a:r>
              <a:rPr lang="en-US" dirty="0"/>
              <a:t>= d/s)</a:t>
            </a:r>
          </a:p>
          <a:p>
            <a:pPr lvl="1" algn="just"/>
            <a:r>
              <a:rPr lang="en-US" dirty="0"/>
              <a:t>A time required to propagate from the beginning of the link to router B.</a:t>
            </a:r>
          </a:p>
          <a:p>
            <a:pPr lvl="1" algn="just"/>
            <a:r>
              <a:rPr lang="en-US" dirty="0"/>
              <a:t>Depends on the </a:t>
            </a:r>
            <a:r>
              <a:rPr lang="en-US" dirty="0">
                <a:solidFill>
                  <a:srgbClr val="C00000"/>
                </a:solidFill>
              </a:rPr>
              <a:t>length of physical medium(d) </a:t>
            </a:r>
            <a:r>
              <a:rPr lang="en-US" dirty="0"/>
              <a:t>link and </a:t>
            </a:r>
            <a:r>
              <a:rPr lang="en-US" dirty="0">
                <a:solidFill>
                  <a:srgbClr val="C00000"/>
                </a:solidFill>
              </a:rPr>
              <a:t>propagation speed(s) </a:t>
            </a:r>
            <a:r>
              <a:rPr lang="en-US" dirty="0"/>
              <a:t>of link</a:t>
            </a:r>
          </a:p>
          <a:p>
            <a:pPr lvl="1"/>
            <a:r>
              <a:rPr lang="en-US" dirty="0"/>
              <a:t>Delay in terms of millisecond.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62800" y="5181600"/>
            <a:ext cx="1143000" cy="304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9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214DBF-32FF-DC46-8DE3-FD40E5017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959E34-33D3-8949-9E29-CDDBD194B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IN" dirty="0"/>
              <a:t>In this problem, we consider sending real-time voice from Host A to Host B over a packet-switched network (VoIP). </a:t>
            </a:r>
          </a:p>
          <a:p>
            <a:pPr algn="just"/>
            <a:r>
              <a:rPr lang="en-IN" dirty="0"/>
              <a:t>Host A converts </a:t>
            </a:r>
            <a:r>
              <a:rPr lang="en-IN" dirty="0" err="1"/>
              <a:t>analog</a:t>
            </a:r>
            <a:r>
              <a:rPr lang="en-IN" dirty="0"/>
              <a:t> voice to a digital 64 kbps bit stream on the fly. </a:t>
            </a:r>
          </a:p>
          <a:p>
            <a:pPr algn="just"/>
            <a:r>
              <a:rPr lang="en-IN" dirty="0"/>
              <a:t>Host A then groups the bits into 56-byte packets. </a:t>
            </a:r>
          </a:p>
          <a:p>
            <a:pPr algn="just"/>
            <a:r>
              <a:rPr lang="en-IN" dirty="0"/>
              <a:t>There is one link between Hosts A and B; its transmission rate is 2 Mbps and its propagation delay is 10 msec. </a:t>
            </a:r>
          </a:p>
          <a:p>
            <a:pPr algn="just"/>
            <a:r>
              <a:rPr lang="en-IN" dirty="0"/>
              <a:t>As soon as Host A gathers a packet, it sends it to Host B. As soon as Host B receives an entire packet, it converts the packet’s bits to an </a:t>
            </a:r>
            <a:r>
              <a:rPr lang="en-IN" dirty="0" err="1"/>
              <a:t>analog</a:t>
            </a:r>
            <a:r>
              <a:rPr lang="en-IN" dirty="0"/>
              <a:t> signal. </a:t>
            </a:r>
          </a:p>
          <a:p>
            <a:pPr algn="just"/>
            <a:r>
              <a:rPr lang="en-IN" dirty="0"/>
              <a:t>How much time elapses from the time a bit is created (from the original </a:t>
            </a:r>
            <a:r>
              <a:rPr lang="en-IN" dirty="0" err="1"/>
              <a:t>analog</a:t>
            </a:r>
            <a:r>
              <a:rPr lang="en-IN" dirty="0"/>
              <a:t> signal at Host A) until the bit is decoded (as part of the </a:t>
            </a:r>
            <a:r>
              <a:rPr lang="en-IN" dirty="0" err="1"/>
              <a:t>analog</a:t>
            </a:r>
            <a:r>
              <a:rPr lang="en-IN" dirty="0"/>
              <a:t> signal at Host B)?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1460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2BD67E-DE71-E044-B197-261B1BD64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C38C20-C545-3247-B896-421C75909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this is a packet switched network, the data will be transmitted packet by packet. A packet is 56 byte and the analog to digital conversation rate is 64 kbps.</a:t>
            </a:r>
          </a:p>
          <a:p>
            <a:r>
              <a:rPr lang="en-US" dirty="0"/>
              <a:t>Thus the preparing time </a:t>
            </a:r>
            <a:r>
              <a:rPr lang="en-US" dirty="0" err="1"/>
              <a:t>Tp</a:t>
            </a:r>
            <a:r>
              <a:rPr lang="en-US" dirty="0"/>
              <a:t> for a packet is (56*8)/(64*1000)= 0.007 s = 7 </a:t>
            </a:r>
            <a:r>
              <a:rPr lang="en-US" dirty="0" err="1"/>
              <a:t>ms.</a:t>
            </a:r>
            <a:r>
              <a:rPr lang="en-US" dirty="0"/>
              <a:t> </a:t>
            </a:r>
          </a:p>
          <a:p>
            <a:r>
              <a:rPr lang="en-US" dirty="0"/>
              <a:t>The transition time </a:t>
            </a:r>
            <a:r>
              <a:rPr lang="en-US" dirty="0" err="1"/>
              <a:t>Dtrans</a:t>
            </a:r>
            <a:r>
              <a:rPr lang="en-US" dirty="0"/>
              <a:t> for a packet is (56*8)/(2*1000*1000) =0.000224 s = 0.224ms. </a:t>
            </a:r>
            <a:r>
              <a:rPr lang="en-US" dirty="0" err="1"/>
              <a:t>Tprop</a:t>
            </a:r>
            <a:r>
              <a:rPr lang="en-US" dirty="0"/>
              <a:t> = 10ms </a:t>
            </a:r>
          </a:p>
          <a:p>
            <a:r>
              <a:rPr lang="en-US" dirty="0"/>
              <a:t>Finally, the total time elapses from the time a bit is create until the bit is decoded is </a:t>
            </a:r>
            <a:r>
              <a:rPr lang="en-US" dirty="0" err="1"/>
              <a:t>Tp+Dtrans+Tprop</a:t>
            </a:r>
            <a:r>
              <a:rPr lang="en-US" dirty="0"/>
              <a:t>= 7+0.224+10 = 17.224 </a:t>
            </a:r>
            <a:r>
              <a:rPr lang="en-US" dirty="0" err="1"/>
              <a:t>ms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0523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Packet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IN" dirty="0"/>
              <a:t>Packet loss is the </a:t>
            </a:r>
            <a:r>
              <a:rPr lang="en-IN" dirty="0">
                <a:solidFill>
                  <a:srgbClr val="C00000"/>
                </a:solidFill>
              </a:rPr>
              <a:t>failure</a:t>
            </a:r>
            <a:r>
              <a:rPr lang="en-IN" dirty="0"/>
              <a:t> of one or more transmitted packets to arrive at their destination. </a:t>
            </a:r>
            <a:endParaRPr lang="en-US" dirty="0"/>
          </a:p>
          <a:p>
            <a:pPr lvl="0" algn="just"/>
            <a:r>
              <a:rPr lang="en-IN" dirty="0"/>
              <a:t>The loss of data packets depends on the </a:t>
            </a:r>
            <a:r>
              <a:rPr lang="en-IN" dirty="0">
                <a:solidFill>
                  <a:srgbClr val="C00000"/>
                </a:solidFill>
              </a:rPr>
              <a:t>switch queue/buffer</a:t>
            </a:r>
            <a:r>
              <a:rPr lang="en-IN" dirty="0"/>
              <a:t>. The loss of data packets increases with the increases in the </a:t>
            </a:r>
            <a:r>
              <a:rPr lang="en-IN" dirty="0">
                <a:solidFill>
                  <a:srgbClr val="C00000"/>
                </a:solidFill>
              </a:rPr>
              <a:t>traffic intensity.</a:t>
            </a:r>
          </a:p>
          <a:p>
            <a:pPr algn="just"/>
            <a:r>
              <a:rPr lang="en-IN" dirty="0"/>
              <a:t>It affects the performance </a:t>
            </a:r>
          </a:p>
          <a:p>
            <a:pPr marL="400050" lvl="1" indent="0" algn="just">
              <a:buNone/>
            </a:pPr>
            <a:r>
              <a:rPr lang="en-IN" sz="2400" dirty="0"/>
              <a:t>of the network.</a:t>
            </a:r>
            <a:endParaRPr lang="en-US" sz="2400" dirty="0"/>
          </a:p>
          <a:p>
            <a:pPr lvl="0" algn="just">
              <a:buFont typeface="Arial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905BE5-41BC-4B40-B870-F286C9DEB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736" y="3052800"/>
            <a:ext cx="4776764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1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Throughput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IN" dirty="0"/>
              <a:t>Throughput or Network Throughput is the </a:t>
            </a:r>
            <a:r>
              <a:rPr lang="en-IN" dirty="0">
                <a:solidFill>
                  <a:srgbClr val="C00000"/>
                </a:solidFill>
              </a:rPr>
              <a:t>rate of successful message delivery </a:t>
            </a:r>
            <a:r>
              <a:rPr lang="en-IN" dirty="0"/>
              <a:t>over a communication channel. </a:t>
            </a:r>
            <a:endParaRPr lang="en-US" dirty="0"/>
          </a:p>
          <a:p>
            <a:pPr lvl="0" algn="just"/>
            <a:r>
              <a:rPr lang="en-IN" dirty="0"/>
              <a:t>Throughput is measured in bits(data) per second (bit/s or bps)</a:t>
            </a:r>
            <a:endParaRPr lang="en-US" dirty="0"/>
          </a:p>
        </p:txBody>
      </p:sp>
      <p:sp>
        <p:nvSpPr>
          <p:cNvPr id="6" name="AutoShape 327"/>
          <p:cNvSpPr>
            <a:spLocks noChangeArrowheads="1"/>
          </p:cNvSpPr>
          <p:nvPr/>
        </p:nvSpPr>
        <p:spPr bwMode="auto">
          <a:xfrm>
            <a:off x="2286001" y="3200401"/>
            <a:ext cx="445035" cy="490215"/>
          </a:xfrm>
          <a:prstGeom prst="can">
            <a:avLst>
              <a:gd name="adj" fmla="val 23491"/>
            </a:avLst>
          </a:prstGeom>
          <a:gradFill rotWithShape="1">
            <a:gsLst>
              <a:gs pos="0">
                <a:srgbClr val="000099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2796024" y="3537926"/>
            <a:ext cx="313644" cy="739341"/>
            <a:chOff x="4140" y="429"/>
            <a:chExt cx="1425" cy="2396"/>
          </a:xfrm>
        </p:grpSpPr>
        <p:sp>
          <p:nvSpPr>
            <p:cNvPr id="8" name="Freeform 6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6 w 354"/>
                <a:gd name="T1" fmla="*/ 0 h 2742"/>
                <a:gd name="T2" fmla="*/ 30 w 354"/>
                <a:gd name="T3" fmla="*/ 46 h 2742"/>
                <a:gd name="T4" fmla="*/ 30 w 354"/>
                <a:gd name="T5" fmla="*/ 354 h 2742"/>
                <a:gd name="T6" fmla="*/ 0 w 354"/>
                <a:gd name="T7" fmla="*/ 371 h 2742"/>
                <a:gd name="T8" fmla="*/ 6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66"/>
            <p:cNvSpPr>
              <a:spLocks noChangeArrowheads="1"/>
            </p:cNvSpPr>
            <p:nvPr/>
          </p:nvSpPr>
          <p:spPr bwMode="auto">
            <a:xfrm>
              <a:off x="4204" y="429"/>
              <a:ext cx="1046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Freeform 6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18 w 211"/>
                <a:gd name="T3" fmla="*/ 30 h 2537"/>
                <a:gd name="T4" fmla="*/ 2 w 211"/>
                <a:gd name="T5" fmla="*/ 338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29 w 328"/>
                <a:gd name="T3" fmla="*/ 18 h 226"/>
                <a:gd name="T4" fmla="*/ 29 w 328"/>
                <a:gd name="T5" fmla="*/ 32 h 226"/>
                <a:gd name="T6" fmla="*/ 0 w 328"/>
                <a:gd name="T7" fmla="*/ 13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69"/>
            <p:cNvSpPr>
              <a:spLocks noChangeArrowheads="1"/>
            </p:cNvSpPr>
            <p:nvPr/>
          </p:nvSpPr>
          <p:spPr bwMode="auto">
            <a:xfrm>
              <a:off x="4211" y="694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3" name="Group 7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38" name="AutoShape 71"/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1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" name="AutoShape 72"/>
              <p:cNvSpPr>
                <a:spLocks noChangeArrowheads="1"/>
              </p:cNvSpPr>
              <p:nvPr/>
            </p:nvSpPr>
            <p:spPr bwMode="auto">
              <a:xfrm>
                <a:off x="631" y="2584"/>
                <a:ext cx="689" cy="1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4" name="Rectangle 73"/>
            <p:cNvSpPr>
              <a:spLocks noChangeArrowheads="1"/>
            </p:cNvSpPr>
            <p:nvPr/>
          </p:nvSpPr>
          <p:spPr bwMode="auto">
            <a:xfrm>
              <a:off x="4223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5" name="Group 7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36" name="AutoShape 75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1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7" name="AutoShape 76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89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6" name="Rectangle 77"/>
            <p:cNvSpPr>
              <a:spLocks noChangeArrowheads="1"/>
            </p:cNvSpPr>
            <p:nvPr/>
          </p:nvSpPr>
          <p:spPr bwMode="auto">
            <a:xfrm>
              <a:off x="4217" y="1358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230" y="1653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8" name="Group 7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34" name="AutoShape 8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" name="AutoShape 81"/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8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9" name="Freeform 8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29 w 328"/>
                <a:gd name="T3" fmla="*/ 17 h 226"/>
                <a:gd name="T4" fmla="*/ 29 w 328"/>
                <a:gd name="T5" fmla="*/ 30 h 226"/>
                <a:gd name="T6" fmla="*/ 0 w 328"/>
                <a:gd name="T7" fmla="*/ 12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8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32" name="AutoShape 84"/>
              <p:cNvSpPr>
                <a:spLocks noChangeArrowheads="1"/>
              </p:cNvSpPr>
              <p:nvPr/>
            </p:nvSpPr>
            <p:spPr bwMode="auto">
              <a:xfrm>
                <a:off x="611" y="2568"/>
                <a:ext cx="728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3" name="AutoShape 85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1" name="Rectangle 86"/>
            <p:cNvSpPr>
              <a:spLocks noChangeArrowheads="1"/>
            </p:cNvSpPr>
            <p:nvPr/>
          </p:nvSpPr>
          <p:spPr bwMode="auto">
            <a:xfrm>
              <a:off x="5250" y="429"/>
              <a:ext cx="71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" name="Freeform 8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26 w 296"/>
                <a:gd name="T3" fmla="*/ 18 h 256"/>
                <a:gd name="T4" fmla="*/ 26 w 296"/>
                <a:gd name="T5" fmla="*/ 34 h 256"/>
                <a:gd name="T6" fmla="*/ 0 w 296"/>
                <a:gd name="T7" fmla="*/ 12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8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27 w 304"/>
                <a:gd name="T3" fmla="*/ 23 h 288"/>
                <a:gd name="T4" fmla="*/ 25 w 304"/>
                <a:gd name="T5" fmla="*/ 39 h 288"/>
                <a:gd name="T6" fmla="*/ 2 w 304"/>
                <a:gd name="T7" fmla="*/ 17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Oval 89"/>
            <p:cNvSpPr>
              <a:spLocks noChangeArrowheads="1"/>
            </p:cNvSpPr>
            <p:nvPr/>
          </p:nvSpPr>
          <p:spPr bwMode="auto">
            <a:xfrm>
              <a:off x="5520" y="2612"/>
              <a:ext cx="45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Freeform 9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15 h 240"/>
                <a:gd name="T2" fmla="*/ 2 w 306"/>
                <a:gd name="T3" fmla="*/ 33 h 240"/>
                <a:gd name="T4" fmla="*/ 27 w 306"/>
                <a:gd name="T5" fmla="*/ 15 h 240"/>
                <a:gd name="T6" fmla="*/ 26 w 306"/>
                <a:gd name="T7" fmla="*/ 0 h 240"/>
                <a:gd name="T8" fmla="*/ 0 w 306"/>
                <a:gd name="T9" fmla="*/ 15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utoShape 91"/>
            <p:cNvSpPr>
              <a:spLocks noChangeArrowheads="1"/>
            </p:cNvSpPr>
            <p:nvPr/>
          </p:nvSpPr>
          <p:spPr bwMode="auto">
            <a:xfrm>
              <a:off x="4140" y="2677"/>
              <a:ext cx="1200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AutoShape 92"/>
            <p:cNvSpPr>
              <a:spLocks noChangeArrowheads="1"/>
            </p:cNvSpPr>
            <p:nvPr/>
          </p:nvSpPr>
          <p:spPr bwMode="auto">
            <a:xfrm>
              <a:off x="4204" y="2712"/>
              <a:ext cx="1072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Oval 93"/>
            <p:cNvSpPr>
              <a:spLocks noChangeArrowheads="1"/>
            </p:cNvSpPr>
            <p:nvPr/>
          </p:nvSpPr>
          <p:spPr bwMode="auto">
            <a:xfrm>
              <a:off x="4307" y="2382"/>
              <a:ext cx="160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" name="Oval 94"/>
            <p:cNvSpPr>
              <a:spLocks noChangeArrowheads="1"/>
            </p:cNvSpPr>
            <p:nvPr/>
          </p:nvSpPr>
          <p:spPr bwMode="auto">
            <a:xfrm>
              <a:off x="4487" y="2382"/>
              <a:ext cx="160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30" name="Oval 95"/>
            <p:cNvSpPr>
              <a:spLocks noChangeArrowheads="1"/>
            </p:cNvSpPr>
            <p:nvPr/>
          </p:nvSpPr>
          <p:spPr bwMode="auto">
            <a:xfrm>
              <a:off x="4660" y="2382"/>
              <a:ext cx="160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" name="Rectangle 96"/>
            <p:cNvSpPr>
              <a:spLocks noChangeArrowheads="1"/>
            </p:cNvSpPr>
            <p:nvPr/>
          </p:nvSpPr>
          <p:spPr bwMode="auto">
            <a:xfrm>
              <a:off x="5064" y="1835"/>
              <a:ext cx="83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40" name="Group 61"/>
          <p:cNvGrpSpPr>
            <a:grpSpLocks/>
          </p:cNvGrpSpPr>
          <p:nvPr/>
        </p:nvGrpSpPr>
        <p:grpSpPr bwMode="auto">
          <a:xfrm flipH="1">
            <a:off x="9002498" y="3590162"/>
            <a:ext cx="1061020" cy="988467"/>
            <a:chOff x="-44" y="1473"/>
            <a:chExt cx="981" cy="1105"/>
          </a:xfrm>
        </p:grpSpPr>
        <p:pic>
          <p:nvPicPr>
            <p:cNvPr id="41" name="Picture 62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Freeform 6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7497 w 356"/>
                <a:gd name="T3" fmla="*/ 469 h 368"/>
                <a:gd name="T4" fmla="*/ 8894 w 356"/>
                <a:gd name="T5" fmla="*/ 9780 h 368"/>
                <a:gd name="T6" fmla="*/ 1960 w 356"/>
                <a:gd name="T7" fmla="*/ 1223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3" name="Text Box 325"/>
          <p:cNvSpPr txBox="1">
            <a:spLocks noChangeArrowheads="1"/>
          </p:cNvSpPr>
          <p:nvPr/>
        </p:nvSpPr>
        <p:spPr bwMode="auto">
          <a:xfrm>
            <a:off x="2369939" y="4428546"/>
            <a:ext cx="1595309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 dirty="0">
                <a:latin typeface="Gill Sans MT" charset="0"/>
              </a:rPr>
              <a:t>server, with</a:t>
            </a:r>
          </a:p>
          <a:p>
            <a:pPr algn="ctr">
              <a:lnSpc>
                <a:spcPct val="85000"/>
              </a:lnSpc>
            </a:pPr>
            <a:r>
              <a:rPr lang="en-US" altLang="en-US" sz="2000" dirty="0">
                <a:latin typeface="Gill Sans MT" charset="0"/>
              </a:rPr>
              <a:t>file of F bits </a:t>
            </a:r>
          </a:p>
          <a:p>
            <a:pPr algn="ctr">
              <a:lnSpc>
                <a:spcPct val="85000"/>
              </a:lnSpc>
            </a:pPr>
            <a:r>
              <a:rPr lang="en-US" altLang="en-US" sz="2000" dirty="0">
                <a:latin typeface="Gill Sans MT" charset="0"/>
              </a:rPr>
              <a:t>send to client</a:t>
            </a:r>
          </a:p>
        </p:txBody>
      </p:sp>
      <p:sp>
        <p:nvSpPr>
          <p:cNvPr id="44" name="Text Box 328"/>
          <p:cNvSpPr txBox="1">
            <a:spLocks noChangeArrowheads="1"/>
          </p:cNvSpPr>
          <p:nvPr/>
        </p:nvSpPr>
        <p:spPr bwMode="auto">
          <a:xfrm>
            <a:off x="4322838" y="4354952"/>
            <a:ext cx="144052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 dirty="0">
                <a:latin typeface="Gill Sans MT" charset="0"/>
              </a:rPr>
              <a:t>link capacity</a:t>
            </a:r>
          </a:p>
          <a:p>
            <a:pPr algn="ctr">
              <a:lnSpc>
                <a:spcPct val="85000"/>
              </a:lnSpc>
            </a:pPr>
            <a:r>
              <a:rPr lang="en-US" altLang="en-US" sz="2000" dirty="0">
                <a:latin typeface="Gill Sans MT" charset="0"/>
              </a:rPr>
              <a:t> </a:t>
            </a:r>
            <a:r>
              <a:rPr lang="en-US" altLang="en-US" sz="2000" dirty="0" err="1">
                <a:latin typeface="Gill Sans MT" charset="0"/>
              </a:rPr>
              <a:t>R</a:t>
            </a:r>
            <a:r>
              <a:rPr lang="en-US" altLang="en-US" sz="2800" baseline="-25000" dirty="0" err="1">
                <a:latin typeface="Gill Sans MT" charset="0"/>
              </a:rPr>
              <a:t>s</a:t>
            </a:r>
            <a:r>
              <a:rPr lang="en-US" altLang="en-US" sz="2000" baseline="-25000" dirty="0">
                <a:latin typeface="Gill Sans MT" charset="0"/>
              </a:rPr>
              <a:t> </a:t>
            </a:r>
            <a:r>
              <a:rPr lang="en-US" altLang="en-US" sz="2000" dirty="0">
                <a:latin typeface="Gill Sans MT" charset="0"/>
              </a:rPr>
              <a:t>bits/sec</a:t>
            </a:r>
          </a:p>
        </p:txBody>
      </p:sp>
      <p:sp>
        <p:nvSpPr>
          <p:cNvPr id="45" name="Text Box 329"/>
          <p:cNvSpPr txBox="1">
            <a:spLocks noChangeArrowheads="1"/>
          </p:cNvSpPr>
          <p:nvPr/>
        </p:nvSpPr>
        <p:spPr bwMode="auto">
          <a:xfrm>
            <a:off x="6875785" y="4361648"/>
            <a:ext cx="144052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 dirty="0">
                <a:latin typeface="Gill Sans MT" charset="0"/>
              </a:rPr>
              <a:t>link capacity</a:t>
            </a:r>
          </a:p>
          <a:p>
            <a:pPr algn="ctr">
              <a:lnSpc>
                <a:spcPct val="85000"/>
              </a:lnSpc>
            </a:pPr>
            <a:r>
              <a:rPr lang="en-US" altLang="en-US" sz="2000" dirty="0">
                <a:latin typeface="Gill Sans MT" charset="0"/>
              </a:rPr>
              <a:t> </a:t>
            </a:r>
            <a:r>
              <a:rPr lang="en-US" altLang="en-US" sz="2000" dirty="0" err="1">
                <a:latin typeface="Gill Sans MT" charset="0"/>
              </a:rPr>
              <a:t>R</a:t>
            </a:r>
            <a:r>
              <a:rPr lang="en-US" altLang="en-US" sz="2800" baseline="-25000" dirty="0" err="1">
                <a:latin typeface="Gill Sans MT" charset="0"/>
              </a:rPr>
              <a:t>c</a:t>
            </a:r>
            <a:r>
              <a:rPr lang="en-US" altLang="en-US" sz="2000" baseline="-25000" dirty="0">
                <a:latin typeface="Gill Sans MT" charset="0"/>
              </a:rPr>
              <a:t> </a:t>
            </a:r>
            <a:r>
              <a:rPr lang="en-US" altLang="en-US" sz="2000" dirty="0">
                <a:latin typeface="Gill Sans MT" charset="0"/>
              </a:rPr>
              <a:t>bits/sec</a:t>
            </a:r>
          </a:p>
        </p:txBody>
      </p:sp>
      <p:sp>
        <p:nvSpPr>
          <p:cNvPr id="46" name="Line 337"/>
          <p:cNvSpPr>
            <a:spLocks noChangeShapeType="1"/>
          </p:cNvSpPr>
          <p:nvPr/>
        </p:nvSpPr>
        <p:spPr bwMode="auto">
          <a:xfrm flipH="1" flipV="1">
            <a:off x="4595943" y="4158062"/>
            <a:ext cx="251480" cy="255823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347"/>
          <p:cNvSpPr>
            <a:spLocks noChangeShapeType="1"/>
          </p:cNvSpPr>
          <p:nvPr/>
        </p:nvSpPr>
        <p:spPr bwMode="auto">
          <a:xfrm flipH="1" flipV="1">
            <a:off x="7374942" y="4216995"/>
            <a:ext cx="172363" cy="171441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352"/>
          <p:cNvSpPr>
            <a:spLocks noChangeShapeType="1"/>
          </p:cNvSpPr>
          <p:nvPr/>
        </p:nvSpPr>
        <p:spPr bwMode="auto">
          <a:xfrm flipH="1">
            <a:off x="2642029" y="4081717"/>
            <a:ext cx="9889" cy="346901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0" name="Group 246"/>
          <p:cNvGrpSpPr>
            <a:grpSpLocks/>
          </p:cNvGrpSpPr>
          <p:nvPr/>
        </p:nvGrpSpPr>
        <p:grpSpPr bwMode="auto">
          <a:xfrm>
            <a:off x="5316478" y="3809821"/>
            <a:ext cx="939519" cy="304041"/>
            <a:chOff x="3600" y="219"/>
            <a:chExt cx="360" cy="175"/>
          </a:xfrm>
        </p:grpSpPr>
        <p:sp>
          <p:nvSpPr>
            <p:cNvPr id="51" name="Oval 247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2" name="Line 248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249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250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5" name="Oval 251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6" name="Group 252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1" name="Line 25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Line 25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Line 25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" name="Group 256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8" name="Line 25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Line 25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Line 25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" name="AutoShape 350"/>
          <p:cNvSpPr>
            <a:spLocks noChangeArrowheads="1"/>
          </p:cNvSpPr>
          <p:nvPr/>
        </p:nvSpPr>
        <p:spPr bwMode="auto">
          <a:xfrm>
            <a:off x="8413356" y="3752227"/>
            <a:ext cx="791174" cy="409852"/>
          </a:xfrm>
          <a:prstGeom prst="rightArrow">
            <a:avLst>
              <a:gd name="adj1" fmla="val 50000"/>
              <a:gd name="adj2" fmla="val 45752"/>
            </a:avLst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grpSp>
        <p:nvGrpSpPr>
          <p:cNvPr id="65" name="Group 335"/>
          <p:cNvGrpSpPr>
            <a:grpSpLocks/>
          </p:cNvGrpSpPr>
          <p:nvPr/>
        </p:nvGrpSpPr>
        <p:grpSpPr bwMode="auto">
          <a:xfrm>
            <a:off x="3178897" y="3781694"/>
            <a:ext cx="2066941" cy="330828"/>
            <a:chOff x="2249" y="3430"/>
            <a:chExt cx="1389" cy="256"/>
          </a:xfrm>
        </p:grpSpPr>
        <p:sp>
          <p:nvSpPr>
            <p:cNvPr id="66" name="Oval 333"/>
            <p:cNvSpPr>
              <a:spLocks noChangeArrowheads="1"/>
            </p:cNvSpPr>
            <p:nvPr/>
          </p:nvSpPr>
          <p:spPr bwMode="auto">
            <a:xfrm>
              <a:off x="3569" y="3433"/>
              <a:ext cx="69" cy="2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" name="Rectangle 332"/>
            <p:cNvSpPr>
              <a:spLocks noChangeArrowheads="1"/>
            </p:cNvSpPr>
            <p:nvPr/>
          </p:nvSpPr>
          <p:spPr bwMode="auto">
            <a:xfrm>
              <a:off x="2275" y="3433"/>
              <a:ext cx="1326" cy="25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8" name="Oval 331"/>
            <p:cNvSpPr>
              <a:spLocks noChangeArrowheads="1"/>
            </p:cNvSpPr>
            <p:nvPr/>
          </p:nvSpPr>
          <p:spPr bwMode="auto">
            <a:xfrm>
              <a:off x="2249" y="3430"/>
              <a:ext cx="69" cy="25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9" name="Rectangle 334"/>
            <p:cNvSpPr>
              <a:spLocks noChangeArrowheads="1"/>
            </p:cNvSpPr>
            <p:nvPr/>
          </p:nvSpPr>
          <p:spPr bwMode="auto">
            <a:xfrm>
              <a:off x="3562" y="3438"/>
              <a:ext cx="44" cy="24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70" name="Group 341"/>
          <p:cNvGrpSpPr>
            <a:grpSpLocks/>
          </p:cNvGrpSpPr>
          <p:nvPr/>
        </p:nvGrpSpPr>
        <p:grpSpPr bwMode="auto">
          <a:xfrm>
            <a:off x="6288123" y="3708656"/>
            <a:ext cx="2493609" cy="490215"/>
            <a:chOff x="2249" y="3430"/>
            <a:chExt cx="1389" cy="256"/>
          </a:xfrm>
        </p:grpSpPr>
        <p:sp>
          <p:nvSpPr>
            <p:cNvPr id="71" name="Oval 342"/>
            <p:cNvSpPr>
              <a:spLocks noChangeArrowheads="1"/>
            </p:cNvSpPr>
            <p:nvPr/>
          </p:nvSpPr>
          <p:spPr bwMode="auto">
            <a:xfrm>
              <a:off x="3569" y="3433"/>
              <a:ext cx="69" cy="2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" name="Rectangle 343"/>
            <p:cNvSpPr>
              <a:spLocks noChangeArrowheads="1"/>
            </p:cNvSpPr>
            <p:nvPr/>
          </p:nvSpPr>
          <p:spPr bwMode="auto">
            <a:xfrm>
              <a:off x="2275" y="3433"/>
              <a:ext cx="1326" cy="25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" name="Oval 344"/>
            <p:cNvSpPr>
              <a:spLocks noChangeArrowheads="1"/>
            </p:cNvSpPr>
            <p:nvPr/>
          </p:nvSpPr>
          <p:spPr bwMode="auto">
            <a:xfrm>
              <a:off x="2249" y="3430"/>
              <a:ext cx="69" cy="25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74" name="Rectangle 345"/>
            <p:cNvSpPr>
              <a:spLocks noChangeArrowheads="1"/>
            </p:cNvSpPr>
            <p:nvPr/>
          </p:nvSpPr>
          <p:spPr bwMode="auto">
            <a:xfrm>
              <a:off x="3562" y="3438"/>
              <a:ext cx="44" cy="24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9" name="AutoShape 351"/>
          <p:cNvSpPr>
            <a:spLocks noChangeArrowheads="1"/>
          </p:cNvSpPr>
          <p:nvPr/>
        </p:nvSpPr>
        <p:spPr bwMode="auto">
          <a:xfrm>
            <a:off x="5250076" y="3276601"/>
            <a:ext cx="1138725" cy="409852"/>
          </a:xfrm>
          <a:prstGeom prst="rightArrow">
            <a:avLst>
              <a:gd name="adj1" fmla="val 50000"/>
              <a:gd name="adj2" fmla="val 65850"/>
            </a:avLst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sp>
        <p:nvSpPr>
          <p:cNvPr id="80" name="AutoShape 349"/>
          <p:cNvSpPr>
            <a:spLocks noChangeArrowheads="1"/>
          </p:cNvSpPr>
          <p:nvPr/>
        </p:nvSpPr>
        <p:spPr bwMode="auto">
          <a:xfrm flipV="1">
            <a:off x="2380658" y="3531229"/>
            <a:ext cx="867465" cy="608081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9353468" y="442608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25960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3" grpId="0"/>
      <p:bldP spid="44" grpId="0"/>
      <p:bldP spid="45" grpId="0"/>
      <p:bldP spid="46" grpId="0" animBg="1"/>
      <p:bldP spid="47" grpId="0" animBg="1"/>
      <p:bldP spid="48" grpId="0" animBg="1"/>
      <p:bldP spid="64" grpId="0" animBg="1"/>
      <p:bldP spid="79" grpId="0" animBg="1"/>
      <p:bldP spid="80" grpId="0" animBg="1"/>
      <p:bldP spid="8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Computer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1961-1972 : The development of Packet Switching</a:t>
            </a:r>
          </a:p>
          <a:p>
            <a:r>
              <a:rPr lang="en-US" dirty="0"/>
              <a:t>1972-1980 : Proprietary Network and Internetworking</a:t>
            </a:r>
          </a:p>
          <a:p>
            <a:r>
              <a:rPr lang="en-US" dirty="0"/>
              <a:t>1980-1990 : A Proliferation of Networks</a:t>
            </a:r>
          </a:p>
          <a:p>
            <a:r>
              <a:rPr lang="en-US" dirty="0"/>
              <a:t>1990s : The Internet Explosion</a:t>
            </a:r>
          </a:p>
          <a:p>
            <a:r>
              <a:rPr lang="en-US" dirty="0"/>
              <a:t>Recent Developments</a:t>
            </a:r>
            <a:r>
              <a:rPr lang="is-IS" dirty="0"/>
              <a:t>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66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Area Network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A local area network (LAN) is a computer network that </a:t>
            </a:r>
            <a:r>
              <a:rPr lang="en-US" dirty="0">
                <a:solidFill>
                  <a:schemeClr val="accent6"/>
                </a:solidFill>
              </a:rPr>
              <a:t>interconnects </a:t>
            </a:r>
            <a:r>
              <a:rPr lang="en-US" dirty="0"/>
              <a:t>computers within a </a:t>
            </a:r>
            <a:r>
              <a:rPr lang="en-US" dirty="0">
                <a:solidFill>
                  <a:schemeClr val="accent6"/>
                </a:solidFill>
              </a:rPr>
              <a:t>limited area </a:t>
            </a:r>
            <a:r>
              <a:rPr lang="en-US" dirty="0"/>
              <a:t>such as a residence, school, laboratory, university campus or office building.</a:t>
            </a:r>
          </a:p>
          <a:p>
            <a:pPr algn="just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64F211-01F6-034B-B2DA-3661926D50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618" y="2895600"/>
            <a:ext cx="3819646" cy="251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B4D449-F83B-3646-8EE5-90D6147ABB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823" y="2769752"/>
            <a:ext cx="3797300" cy="264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- Revised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</a:t>
            </a:r>
            <a:r>
              <a:rPr lang="en-US"/>
              <a:t>Computer Network? </a:t>
            </a:r>
            <a:r>
              <a:rPr lang="en-US">
                <a:solidFill>
                  <a:srgbClr val="FF0000"/>
                </a:solidFill>
              </a:rPr>
              <a:t>Connected </a:t>
            </a:r>
            <a:r>
              <a:rPr lang="en-US" dirty="0">
                <a:solidFill>
                  <a:srgbClr val="FF0000"/>
                </a:solidFill>
              </a:rPr>
              <a:t>each other</a:t>
            </a:r>
            <a:endParaRPr lang="en-US" dirty="0"/>
          </a:p>
          <a:p>
            <a:r>
              <a:rPr lang="en-US" dirty="0"/>
              <a:t>Advantages of Computer Network	</a:t>
            </a:r>
          </a:p>
          <a:p>
            <a:r>
              <a:rPr lang="en-US" dirty="0"/>
              <a:t>Applications of Computer Network</a:t>
            </a:r>
          </a:p>
          <a:p>
            <a:r>
              <a:rPr lang="en-US" dirty="0"/>
              <a:t>Type of Computer Network	</a:t>
            </a:r>
            <a:r>
              <a:rPr lang="en-US" dirty="0">
                <a:solidFill>
                  <a:srgbClr val="FF0000"/>
                </a:solidFill>
              </a:rPr>
              <a:t>LAN, MAN, WAN</a:t>
            </a:r>
            <a:endParaRPr lang="en-US" dirty="0"/>
          </a:p>
          <a:p>
            <a:pPr lvl="0"/>
            <a:r>
              <a:rPr lang="en-US" dirty="0"/>
              <a:t>What is Internet? </a:t>
            </a:r>
            <a:r>
              <a:rPr lang="en-US" dirty="0">
                <a:solidFill>
                  <a:srgbClr val="FF0000"/>
                </a:solidFill>
              </a:rPr>
              <a:t>Infinite</a:t>
            </a:r>
            <a:r>
              <a:rPr lang="en-US" dirty="0"/>
              <a:t> </a:t>
            </a:r>
            <a:r>
              <a:rPr lang="en-IN" dirty="0">
                <a:solidFill>
                  <a:srgbClr val="FF0000"/>
                </a:solidFill>
                <a:latin typeface="Calibri" charset="0"/>
                <a:ea typeface="Times New Roman" charset="0"/>
                <a:cs typeface="Times New Roman" charset="0"/>
              </a:rPr>
              <a:t>nos. of connected computers across the world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What is Protocol? 	</a:t>
            </a:r>
            <a:r>
              <a:rPr lang="en-US" dirty="0">
                <a:solidFill>
                  <a:srgbClr val="FF0000"/>
                </a:solidFill>
              </a:rPr>
              <a:t>Set of Rules</a:t>
            </a:r>
          </a:p>
          <a:p>
            <a:r>
              <a:rPr lang="en-US" dirty="0"/>
              <a:t>The Network Edge  </a:t>
            </a:r>
            <a:r>
              <a:rPr lang="en-US" dirty="0">
                <a:solidFill>
                  <a:srgbClr val="FF0000"/>
                </a:solidFill>
              </a:rPr>
              <a:t>Host-end system &amp; edge router</a:t>
            </a:r>
          </a:p>
          <a:p>
            <a:r>
              <a:rPr lang="en-US" dirty="0"/>
              <a:t>The Network Core  </a:t>
            </a:r>
            <a:r>
              <a:rPr lang="en-US" dirty="0">
                <a:solidFill>
                  <a:srgbClr val="FF0000"/>
                </a:solidFill>
              </a:rPr>
              <a:t>Circuit Switched &amp; Packet Switched</a:t>
            </a:r>
          </a:p>
          <a:p>
            <a:r>
              <a:rPr lang="en-US" dirty="0"/>
              <a:t>Transmission Media </a:t>
            </a:r>
            <a:r>
              <a:rPr lang="en-US" dirty="0">
                <a:solidFill>
                  <a:srgbClr val="FF0000"/>
                </a:solidFill>
              </a:rPr>
              <a:t>Guided- Wired &amp; Unguided-Wireless</a:t>
            </a:r>
          </a:p>
          <a:p>
            <a:r>
              <a:rPr lang="en-US" dirty="0"/>
              <a:t>Network Topologies </a:t>
            </a:r>
            <a:r>
              <a:rPr lang="en-US" dirty="0">
                <a:solidFill>
                  <a:srgbClr val="FF0000"/>
                </a:solidFill>
              </a:rPr>
              <a:t>Bus, Ring, Star, Mesh, Tree, &amp; Hybrid</a:t>
            </a:r>
          </a:p>
          <a:p>
            <a:r>
              <a:rPr lang="en-US" dirty="0"/>
              <a:t>Protocol Layers </a:t>
            </a:r>
            <a:r>
              <a:rPr lang="en-US" dirty="0">
                <a:solidFill>
                  <a:srgbClr val="FF0000"/>
                </a:solidFill>
              </a:rPr>
              <a:t>OSI Layer &amp; TCP/IP Layer</a:t>
            </a:r>
          </a:p>
          <a:p>
            <a:r>
              <a:rPr lang="en-US" dirty="0"/>
              <a:t>Delay, Loss &amp; Throughput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0399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9">
            <a:extLst>
              <a:ext uri="{FF2B5EF4-FFF2-40B4-BE49-F238E27FC236}">
                <a16:creationId xmlns:a16="http://schemas.microsoft.com/office/drawing/2014/main" xmlns="" id="{4F27F027-AAC9-4C88-B3AF-3C4A20BDDD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0943" y="6175935"/>
            <a:ext cx="3735998" cy="290081"/>
          </a:xfrm>
        </p:spPr>
        <p:txBody>
          <a:bodyPr/>
          <a:lstStyle/>
          <a:p>
            <a:r>
              <a:rPr lang="en-US" dirty="0"/>
              <a:t>maulik.trivedi@darshan.ac.in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xmlns="" id="{59B646FF-BD32-4C5A-94AF-AC4347EADA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83874" y="6460218"/>
            <a:ext cx="3735998" cy="290081"/>
          </a:xfrm>
        </p:spPr>
        <p:txBody>
          <a:bodyPr/>
          <a:lstStyle/>
          <a:p>
            <a:r>
              <a:rPr lang="en-US" dirty="0"/>
              <a:t>9998265805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xmlns="" id="{915CF252-06A8-43C0-BB69-DA7109EA6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7678" y="5537768"/>
            <a:ext cx="3735998" cy="290081"/>
          </a:xfrm>
        </p:spPr>
        <p:txBody>
          <a:bodyPr/>
          <a:lstStyle/>
          <a:p>
            <a:r>
              <a:rPr lang="en-US" dirty="0"/>
              <a:t>Computer Engineering Department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xmlns="" id="{89F5B5F8-350F-4941-B9DE-36BF8B0148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37677" y="5273332"/>
            <a:ext cx="5581039" cy="290081"/>
          </a:xfrm>
        </p:spPr>
        <p:txBody>
          <a:bodyPr/>
          <a:lstStyle/>
          <a:p>
            <a:r>
              <a:rPr lang="en-US" dirty="0"/>
              <a:t>Prof. Maulik Trivedi</a:t>
            </a:r>
          </a:p>
        </p:txBody>
      </p:sp>
      <p:pic>
        <p:nvPicPr>
          <p:cNvPr id="3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3569" y="5211251"/>
            <a:ext cx="1353599" cy="1353599"/>
          </a:xfrm>
        </p:spPr>
      </p:pic>
      <p:pic>
        <p:nvPicPr>
          <p:cNvPr id="9" name="Picture Placeholder 11">
            <a:extLst>
              <a:ext uri="{FF2B5EF4-FFF2-40B4-BE49-F238E27FC236}">
                <a16:creationId xmlns:a16="http://schemas.microsoft.com/office/drawing/2014/main" xmlns="" id="{DCE116E1-3FD6-4C4A-A41E-E0737BF664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3569" y="5211251"/>
            <a:ext cx="1353599" cy="1353599"/>
          </a:xfrm>
          <a:custGeom>
            <a:avLst/>
            <a:gdLst>
              <a:gd name="connsiteX0" fmla="*/ 1945481 w 3890962"/>
              <a:gd name="connsiteY0" fmla="*/ 0 h 3890962"/>
              <a:gd name="connsiteX1" fmla="*/ 3890962 w 3890962"/>
              <a:gd name="connsiteY1" fmla="*/ 1945481 h 3890962"/>
              <a:gd name="connsiteX2" fmla="*/ 1945481 w 3890962"/>
              <a:gd name="connsiteY2" fmla="*/ 3890962 h 3890962"/>
              <a:gd name="connsiteX3" fmla="*/ 0 w 3890962"/>
              <a:gd name="connsiteY3" fmla="*/ 1945481 h 3890962"/>
              <a:gd name="connsiteX4" fmla="*/ 1945481 w 3890962"/>
              <a:gd name="connsiteY4" fmla="*/ 0 h 38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0962" h="3890962">
                <a:moveTo>
                  <a:pt x="1945481" y="0"/>
                </a:moveTo>
                <a:cubicBezTo>
                  <a:pt x="3019940" y="0"/>
                  <a:pt x="3890962" y="871022"/>
                  <a:pt x="3890962" y="1945481"/>
                </a:cubicBezTo>
                <a:cubicBezTo>
                  <a:pt x="3890962" y="3019940"/>
                  <a:pt x="3019940" y="3890962"/>
                  <a:pt x="1945481" y="3890962"/>
                </a:cubicBezTo>
                <a:cubicBezTo>
                  <a:pt x="871022" y="3890962"/>
                  <a:pt x="0" y="3019940"/>
                  <a:pt x="0" y="1945481"/>
                </a:cubicBezTo>
                <a:cubicBezTo>
                  <a:pt x="0" y="871022"/>
                  <a:pt x="871022" y="0"/>
                  <a:pt x="1945481" y="0"/>
                </a:cubicBez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773BE456-33E7-B748-B5B3-F501CA8044F3}"/>
              </a:ext>
            </a:extLst>
          </p:cNvPr>
          <p:cNvSpPr txBox="1">
            <a:spLocks/>
          </p:cNvSpPr>
          <p:nvPr/>
        </p:nvSpPr>
        <p:spPr>
          <a:xfrm>
            <a:off x="2734156" y="172784"/>
            <a:ext cx="4646358" cy="734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800" b="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/>
              <a:t>Computer Networks </a:t>
            </a:r>
            <a:r>
              <a:rPr lang="en-US"/>
              <a:t>(CN)</a:t>
            </a:r>
          </a:p>
          <a:p>
            <a:pPr>
              <a:spcAft>
                <a:spcPts val="600"/>
              </a:spcAft>
            </a:pPr>
            <a:r>
              <a:rPr lang="en-US"/>
              <a:t>GTU #3150710</a:t>
            </a:r>
          </a:p>
        </p:txBody>
      </p:sp>
    </p:spTree>
    <p:extLst>
      <p:ext uri="{BB962C8B-B14F-4D97-AF65-F5344CB8AC3E}">
        <p14:creationId xmlns:p14="http://schemas.microsoft.com/office/powerpoint/2010/main" val="3967651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Metropolitan Area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200" dirty="0"/>
              <a:t>A metropolitan area network (MAN) is a computer network that interconnects with computer in a </a:t>
            </a:r>
            <a:r>
              <a:rPr lang="en-US" sz="2200" dirty="0">
                <a:solidFill>
                  <a:schemeClr val="accent6"/>
                </a:solidFill>
              </a:rPr>
              <a:t>metropolitan area </a:t>
            </a:r>
            <a:r>
              <a:rPr lang="en-US" sz="2200" dirty="0"/>
              <a:t>like city.</a:t>
            </a:r>
          </a:p>
          <a:p>
            <a:pPr algn="just"/>
            <a:r>
              <a:rPr lang="en-US" sz="2200" dirty="0"/>
              <a:t>MAN is a </a:t>
            </a:r>
            <a:r>
              <a:rPr lang="en-US" sz="2200" dirty="0">
                <a:solidFill>
                  <a:schemeClr val="accent6"/>
                </a:solidFill>
              </a:rPr>
              <a:t>larger </a:t>
            </a:r>
            <a:r>
              <a:rPr lang="en-US" sz="2200" dirty="0"/>
              <a:t>than LAN but </a:t>
            </a:r>
            <a:r>
              <a:rPr lang="en-US" sz="2200" dirty="0">
                <a:solidFill>
                  <a:schemeClr val="accent6"/>
                </a:solidFill>
              </a:rPr>
              <a:t>smaller </a:t>
            </a:r>
            <a:r>
              <a:rPr lang="en-US" sz="2200" dirty="0"/>
              <a:t>than the area covered by a WAN.</a:t>
            </a:r>
          </a:p>
          <a:p>
            <a:pPr algn="just"/>
            <a:r>
              <a:rPr lang="en-US" sz="2200" dirty="0"/>
              <a:t>It is also used to </a:t>
            </a:r>
            <a:r>
              <a:rPr lang="en-US" sz="2200" dirty="0">
                <a:solidFill>
                  <a:schemeClr val="accent6"/>
                </a:solidFill>
              </a:rPr>
              <a:t>interconnection of several local area network</a:t>
            </a:r>
            <a:r>
              <a:rPr lang="en-US" sz="22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39"/>
          <a:stretch/>
        </p:blipFill>
        <p:spPr>
          <a:xfrm>
            <a:off x="4648200" y="3611138"/>
            <a:ext cx="3708400" cy="271346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329545" y="4191000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572000" y="6096000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8321966" y="4343400"/>
            <a:ext cx="5172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162801" y="5105400"/>
            <a:ext cx="5172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40834" y="4006335"/>
            <a:ext cx="138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</a:rPr>
              <a:t>Navagam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66491" y="5914032"/>
            <a:ext cx="132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</a:rPr>
              <a:t>Shapar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58250" y="4158734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</a:rPr>
              <a:t>Morbi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80035" y="49207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Rajkot</a:t>
            </a:r>
          </a:p>
        </p:txBody>
      </p:sp>
    </p:spTree>
    <p:extLst>
      <p:ext uri="{BB962C8B-B14F-4D97-AF65-F5344CB8AC3E}">
        <p14:creationId xmlns:p14="http://schemas.microsoft.com/office/powerpoint/2010/main" val="168828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VIdeo Lecture 16x9 Light Template">
  <a:themeElements>
    <a:clrScheme name="Jay">
      <a:dk1>
        <a:srgbClr val="212121"/>
      </a:dk1>
      <a:lt1>
        <a:sysClr val="window" lastClr="FFFFFF"/>
      </a:lt1>
      <a:dk2>
        <a:srgbClr val="1D6FA9"/>
      </a:dk2>
      <a:lt2>
        <a:srgbClr val="FFFFFF"/>
      </a:lt2>
      <a:accent1>
        <a:srgbClr val="909090"/>
      </a:accent1>
      <a:accent2>
        <a:srgbClr val="00BBD3"/>
      </a:accent2>
      <a:accent3>
        <a:srgbClr val="8BC145"/>
      </a:accent3>
      <a:accent4>
        <a:srgbClr val="1D9A78"/>
      </a:accent4>
      <a:accent5>
        <a:srgbClr val="F19D19"/>
      </a:accent5>
      <a:accent6>
        <a:srgbClr val="B84742"/>
      </a:accent6>
      <a:hlink>
        <a:srgbClr val="70AD47"/>
      </a:hlink>
      <a:folHlink>
        <a:srgbClr val="ED7D31"/>
      </a:folHlink>
    </a:clrScheme>
    <a:fontScheme name="Custom 1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deo Lecture 16x9 Light Template" id="{9B038876-6117-C44D-A8E1-0C9F5A6D484A}" vid="{1BA50858-3F7D-8A4C-807F-EF4253F7FE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VIdeo Lecture 16x9 Light Template</Template>
  <TotalTime>6377</TotalTime>
  <Words>3514</Words>
  <Application>Microsoft Office PowerPoint</Application>
  <PresentationFormat>Widescreen</PresentationFormat>
  <Paragraphs>738</Paragraphs>
  <Slides>81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7" baseType="lpstr">
      <vt:lpstr>ＭＳ Ｐゴシック</vt:lpstr>
      <vt:lpstr>Arial</vt:lpstr>
      <vt:lpstr>Calibri</vt:lpstr>
      <vt:lpstr>Gill Sans MT</vt:lpstr>
      <vt:lpstr>Open Sans</vt:lpstr>
      <vt:lpstr>Open Sans Semibold</vt:lpstr>
      <vt:lpstr>Open Sans Semibold</vt:lpstr>
      <vt:lpstr>Roboto Condensed</vt:lpstr>
      <vt:lpstr>Roboto Condensed Light</vt:lpstr>
      <vt:lpstr>Segoe UI Black</vt:lpstr>
      <vt:lpstr>Times New Roman</vt:lpstr>
      <vt:lpstr>Wingdings</vt:lpstr>
      <vt:lpstr>Wingdings 2</vt:lpstr>
      <vt:lpstr>Wingdings 3</vt:lpstr>
      <vt:lpstr>ZapfDingbatsITC</vt:lpstr>
      <vt:lpstr>VIdeo Lecture 16x9 Light Template</vt:lpstr>
      <vt:lpstr>Unit-1: Introduction to Computer Networks &amp; Internet </vt:lpstr>
      <vt:lpstr>PowerPoint Presentation</vt:lpstr>
      <vt:lpstr>What is Computer Network?</vt:lpstr>
      <vt:lpstr>Advantages of Computer Network</vt:lpstr>
      <vt:lpstr>Advantages of Computer Network</vt:lpstr>
      <vt:lpstr>Applications of Computer Network</vt:lpstr>
      <vt:lpstr>Types of Computer Network</vt:lpstr>
      <vt:lpstr>Local Area Network</vt:lpstr>
      <vt:lpstr>Metropolitan Area Network</vt:lpstr>
      <vt:lpstr>Wide Area Network</vt:lpstr>
      <vt:lpstr>Types of Computer Networks - Summary</vt:lpstr>
      <vt:lpstr>Types of Computer Networks - Summary</vt:lpstr>
      <vt:lpstr>What is Internet?</vt:lpstr>
      <vt:lpstr>What is Protocol?</vt:lpstr>
      <vt:lpstr>The Network Edge</vt:lpstr>
      <vt:lpstr>Peer to Peer Network</vt:lpstr>
      <vt:lpstr>Client – Server Network</vt:lpstr>
      <vt:lpstr>The Network Core</vt:lpstr>
      <vt:lpstr>Circuit Switched Network</vt:lpstr>
      <vt:lpstr>Circuit Switched Network – Cont…</vt:lpstr>
      <vt:lpstr>Packet Switched Network</vt:lpstr>
      <vt:lpstr>Differences</vt:lpstr>
      <vt:lpstr>Switching Network</vt:lpstr>
      <vt:lpstr>PowerPoint Presentation</vt:lpstr>
      <vt:lpstr>Transmission Media</vt:lpstr>
      <vt:lpstr>Transmission Media</vt:lpstr>
      <vt:lpstr>Guided Media </vt:lpstr>
      <vt:lpstr>Twisted Pair Cable</vt:lpstr>
      <vt:lpstr>Twisted Pair Cable – Cont…</vt:lpstr>
      <vt:lpstr>Coaxial Cable </vt:lpstr>
      <vt:lpstr>Fiber Optic Cable</vt:lpstr>
      <vt:lpstr>Unguided Media</vt:lpstr>
      <vt:lpstr>Radio wave</vt:lpstr>
      <vt:lpstr>Microwave</vt:lpstr>
      <vt:lpstr>Infrared wave</vt:lpstr>
      <vt:lpstr>Network Topologies</vt:lpstr>
      <vt:lpstr>Network Topologies</vt:lpstr>
      <vt:lpstr>Bus Topology</vt:lpstr>
      <vt:lpstr>Ring Topology</vt:lpstr>
      <vt:lpstr>Star Topology</vt:lpstr>
      <vt:lpstr>Mesh Topology</vt:lpstr>
      <vt:lpstr>Tree Topology</vt:lpstr>
      <vt:lpstr>Hybrid Topology</vt:lpstr>
      <vt:lpstr>Comparison of Topologies</vt:lpstr>
      <vt:lpstr>Protocol Layers</vt:lpstr>
      <vt:lpstr>Protocols Layers</vt:lpstr>
      <vt:lpstr>Example – Air Plane Travel</vt:lpstr>
      <vt:lpstr>How OSI Layer Works?</vt:lpstr>
      <vt:lpstr>Physical Layer</vt:lpstr>
      <vt:lpstr>Physical Layer – Cont…</vt:lpstr>
      <vt:lpstr>Data Link Layer</vt:lpstr>
      <vt:lpstr>Data Link Layer – Cont…</vt:lpstr>
      <vt:lpstr>Network Layer</vt:lpstr>
      <vt:lpstr>Network Layer – Cont…</vt:lpstr>
      <vt:lpstr>Transport Layer</vt:lpstr>
      <vt:lpstr>Transport Layer – Cont…</vt:lpstr>
      <vt:lpstr>Session Layer</vt:lpstr>
      <vt:lpstr>Session Layer – Cont…</vt:lpstr>
      <vt:lpstr>Presentation Layer</vt:lpstr>
      <vt:lpstr>Presentation Layer – Cont…</vt:lpstr>
      <vt:lpstr>Application Layer</vt:lpstr>
      <vt:lpstr>Application Layer – Cont…</vt:lpstr>
      <vt:lpstr>Summary – OSI Layer</vt:lpstr>
      <vt:lpstr>TCP/IP Reference Model  (Transmission Control Protocol/Internet Protocol)</vt:lpstr>
      <vt:lpstr>TCP/IP Model Architecture</vt:lpstr>
      <vt:lpstr>Comparison</vt:lpstr>
      <vt:lpstr>Difference - OSI Model and TCP/IP Protocol Layers</vt:lpstr>
      <vt:lpstr>Majors between OSI Model and TCP/IP Protocol Layers</vt:lpstr>
      <vt:lpstr>Protocol Layers: Summary</vt:lpstr>
      <vt:lpstr>Delay, Loss &amp; Throughput</vt:lpstr>
      <vt:lpstr>Delay – Cont…</vt:lpstr>
      <vt:lpstr>Delay – Cont…</vt:lpstr>
      <vt:lpstr>Delay – Cont…</vt:lpstr>
      <vt:lpstr>Delay – Cont…</vt:lpstr>
      <vt:lpstr>Sum</vt:lpstr>
      <vt:lpstr>Solution</vt:lpstr>
      <vt:lpstr>Packet Loss</vt:lpstr>
      <vt:lpstr>Throughput</vt:lpstr>
      <vt:lpstr>History of Computer Networks</vt:lpstr>
      <vt:lpstr>Outline - Revised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Maulik Trivedi</dc:creator>
  <cp:lastModifiedBy>Admin</cp:lastModifiedBy>
  <cp:revision>112</cp:revision>
  <dcterms:created xsi:type="dcterms:W3CDTF">2020-06-29T07:50:49Z</dcterms:created>
  <dcterms:modified xsi:type="dcterms:W3CDTF">2021-08-13T11:34:31Z</dcterms:modified>
</cp:coreProperties>
</file>